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 id="2147483748" r:id="rId6"/>
    <p:sldMasterId id="2147483768" r:id="rId7"/>
    <p:sldMasterId id="2147483803" r:id="rId8"/>
    <p:sldMasterId id="2147483820" r:id="rId9"/>
  </p:sldMasterIdLst>
  <p:notesMasterIdLst>
    <p:notesMasterId r:id="rId79"/>
  </p:notesMasterIdLst>
  <p:sldIdLst>
    <p:sldId id="256" r:id="rId10"/>
    <p:sldId id="257" r:id="rId11"/>
    <p:sldId id="325"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59"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24" r:id="rId78"/>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Tai" initials="HT"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6"/>
    <p:restoredTop sz="94643"/>
  </p:normalViewPr>
  <p:slideViewPr>
    <p:cSldViewPr snapToGrid="0" snapToObjects="1">
      <p:cViewPr varScale="1">
        <p:scale>
          <a:sx n="76" d="100"/>
          <a:sy n="76" d="100"/>
        </p:scale>
        <p:origin x="9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12T13:37:05.690" idx="5">
    <p:pos x="10" y="10"/>
    <p:text>I made this slide, but I'm not sure if it is useful.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E825E-CAFB-44B7-A9F4-DFF2BEA9BC01}" type="datetimeFigureOut">
              <a:rPr lang="en-US" smtClean="0"/>
              <a:t>3/21/2022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6A846-8A1F-4D78-BED5-4CE7825F901A}" type="slidenum">
              <a:rPr lang="en-US" smtClean="0"/>
              <a:t>‹#›</a:t>
            </a:fld>
            <a:endParaRPr lang="en-US"/>
          </a:p>
        </p:txBody>
      </p:sp>
    </p:spTree>
    <p:extLst>
      <p:ext uri="{BB962C8B-B14F-4D97-AF65-F5344CB8AC3E}">
        <p14:creationId xmlns:p14="http://schemas.microsoft.com/office/powerpoint/2010/main" val="32519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84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19999a576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19999a576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555555"/>
                </a:solidFill>
                <a:highlight>
                  <a:srgbClr val="FFFFFF"/>
                </a:highlight>
              </a:rPr>
              <a:t>The Day of Dialogue and Action (DoDA) is Washington University in St. Louis’ dedicated time for its community to pause, convene and engage across roles and campus locations. The event helps build meaningful connection as faculty, students and staff reflect upon our shared values and lived experiences.</a:t>
            </a:r>
            <a:endParaRPr/>
          </a:p>
        </p:txBody>
      </p:sp>
    </p:spTree>
    <p:extLst>
      <p:ext uri="{BB962C8B-B14F-4D97-AF65-F5344CB8AC3E}">
        <p14:creationId xmlns:p14="http://schemas.microsoft.com/office/powerpoint/2010/main" val="385619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9999a5768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9999a576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88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After all of those variables are taken into account, all</a:t>
            </a:r>
            <a:r>
              <a:rPr lang="en-US" baseline="0" dirty="0" smtClean="0"/>
              <a:t> your driving expenses</a:t>
            </a:r>
            <a:r>
              <a:rPr lang="en-US" dirty="0" smtClean="0"/>
              <a:t> could be well over $1,000</a:t>
            </a:r>
            <a:r>
              <a:rPr lang="en-US" baseline="0" dirty="0" smtClean="0"/>
              <a:t>. Is it really worth it? </a:t>
            </a:r>
          </a:p>
          <a:p>
            <a:endParaRPr lang="en-US" baseline="0" dirty="0" smtClean="0"/>
          </a:p>
          <a:p>
            <a:r>
              <a:rPr lang="en-US" baseline="0" dirty="0" smtClean="0"/>
              <a:t>Is it really that much more convenient as some of your alternatives?</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997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Whether it’s an extra vacation, upgraded vacation, new things for your house</a:t>
            </a:r>
            <a:r>
              <a:rPr lang="en-US" baseline="0" dirty="0" smtClean="0"/>
              <a:t> or simply building your savings, it’s easy to save an extra $700 to a few thousand!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32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smtClean="0"/>
              <a:t>Instead</a:t>
            </a:r>
            <a:r>
              <a:rPr lang="en-US" i="1" baseline="0" dirty="0" smtClean="0"/>
              <a:t> of sitting your entire commute just to sit throughout your workday, you can add some extra activity into your day.</a:t>
            </a:r>
          </a:p>
          <a:p>
            <a:pPr marL="0" indent="0">
              <a:buFont typeface="Arial" panose="020B0604020202020204" pitchFamily="34" charset="0"/>
              <a:buNone/>
            </a:pPr>
            <a:endParaRPr lang="en-US" i="1" baseline="0" dirty="0" smtClean="0"/>
          </a:p>
          <a:p>
            <a:pPr marL="171450" indent="-171450">
              <a:buFont typeface="Arial" panose="020B0604020202020204" pitchFamily="34" charset="0"/>
              <a:buChar char="•"/>
            </a:pPr>
            <a:r>
              <a:rPr lang="en-US" dirty="0" smtClean="0"/>
              <a:t>Adults should get at least 150 minutes of moderate aerobic activity a week.</a:t>
            </a:r>
          </a:p>
          <a:p>
            <a:pPr marL="628650" lvl="1" indent="-171450">
              <a:buFontTx/>
              <a:buChar char="-"/>
            </a:pPr>
            <a:r>
              <a:rPr lang="en-US" i="1" dirty="0" smtClean="0"/>
              <a:t>Includes</a:t>
            </a:r>
            <a:r>
              <a:rPr lang="en-US" i="1" baseline="0" dirty="0" smtClean="0"/>
              <a:t> brisk walking.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i="1" dirty="0" smtClean="0"/>
              <a:t>Add some extra walking and/or biking into your commute!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i="1" dirty="0" smtClean="0"/>
              <a:t>Only 21% adults meet the CDC’s Physical Activity Guidelines.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i="1" dirty="0" smtClean="0"/>
              <a:t>Sitting for long periods of time is linked with many health issues. </a:t>
            </a:r>
          </a:p>
          <a:p>
            <a:pPr marL="457200" lvl="1" indent="0">
              <a:buFontTx/>
              <a:buNone/>
            </a:pPr>
            <a:endParaRPr lang="en-US" baseline="0" dirty="0" smtClean="0"/>
          </a:p>
          <a:p>
            <a:pPr marL="171450" indent="-171450">
              <a:buFont typeface="Arial" panose="020B0604020202020204" pitchFamily="34" charset="0"/>
              <a:buChar char="•"/>
            </a:pPr>
            <a:r>
              <a:rPr lang="en-US" dirty="0" smtClean="0"/>
              <a:t>Sitting for long periods of time is linked with a number of health issues. </a:t>
            </a:r>
          </a:p>
          <a:p>
            <a:pPr marL="628650" lvl="1" indent="-171450">
              <a:buFont typeface="Arial" panose="020B0604020202020204" pitchFamily="34" charset="0"/>
              <a:buChar char="•"/>
            </a:pPr>
            <a:r>
              <a:rPr lang="en-US" dirty="0" smtClean="0"/>
              <a:t>Add some extra walking and/or biking into your commute…</a:t>
            </a:r>
            <a:r>
              <a:rPr lang="en-US" i="1" baseline="0" dirty="0" smtClean="0"/>
              <a:t>instead of sitting in a car all the way to your front door.</a:t>
            </a:r>
            <a:endParaRPr lang="en-US" i="1" dirty="0" smtClean="0"/>
          </a:p>
          <a:p>
            <a:pPr marL="628650" lvl="1" indent="-171450">
              <a:buFont typeface="Arial" panose="020B0604020202020204" pitchFamily="34" charset="0"/>
              <a:buChar char="•"/>
            </a:pPr>
            <a:r>
              <a:rPr lang="en-US" i="1" dirty="0" smtClean="0"/>
              <a:t>Does anyone go</a:t>
            </a:r>
            <a:r>
              <a:rPr lang="en-US" i="1" baseline="0" dirty="0" smtClean="0"/>
              <a:t> to a gym to use a cardio machine? You can easily incorporate exercise into your daily commute!</a:t>
            </a:r>
          </a:p>
          <a:p>
            <a:pPr marL="628650" lvl="1" indent="-171450">
              <a:buFont typeface="Arial" panose="020B0604020202020204" pitchFamily="34" charset="0"/>
              <a:buChar char="•"/>
            </a:pPr>
            <a:r>
              <a:rPr lang="en-US" i="1" dirty="0" smtClean="0"/>
              <a:t>Obesity, high blood pressure, high blood sugar, excess body fat around the waist, high cholesterol levels and more.</a:t>
            </a:r>
          </a:p>
          <a:p>
            <a:pPr marL="628650" lvl="1" indent="-171450">
              <a:buFont typeface="Arial" panose="020B0604020202020204" pitchFamily="34" charset="0"/>
              <a:buChar char="•"/>
            </a:pPr>
            <a:r>
              <a:rPr lang="en-US" i="1" dirty="0" smtClean="0"/>
              <a:t>Increased risk of death from cardiovascular disease and cancer.</a:t>
            </a:r>
          </a:p>
          <a:p>
            <a:endParaRPr lang="en-US" dirty="0" smtClean="0"/>
          </a:p>
          <a:p>
            <a:r>
              <a:rPr lang="en-US" sz="1200" dirty="0" smtClean="0"/>
              <a:t>Public transit is safer than driving. </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healthier environment = healthier communities! </a:t>
            </a:r>
            <a:endParaRPr lang="en-US" sz="12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By limiting your driving,</a:t>
            </a:r>
            <a:r>
              <a:rPr lang="en-US" sz="1200" i="1" baseline="0" dirty="0" smtClean="0"/>
              <a:t> you can help protect the environment and the community’s health by reducing toxic emissions.</a:t>
            </a:r>
            <a:endParaRPr lang="en-US" sz="1200" dirty="0" smtClean="0"/>
          </a:p>
          <a:p>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918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smtClean="0"/>
              <a:t>These</a:t>
            </a:r>
            <a:r>
              <a:rPr lang="en-US" i="1" baseline="0" dirty="0" smtClean="0"/>
              <a:t> support programs make it more convenient to use an alternative method, especially when you use a variety of methods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You don’t have to completely give up your car!</a:t>
            </a:r>
          </a:p>
          <a:p>
            <a:pPr marL="171450" indent="-171450">
              <a:buFont typeface="Arial" panose="020B0604020202020204" pitchFamily="34" charset="0"/>
              <a:buChar char="•"/>
            </a:pPr>
            <a:endParaRPr lang="en-US" sz="800" dirty="0" smtClean="0"/>
          </a:p>
          <a:p>
            <a:pPr marL="171450" indent="-171450">
              <a:buFont typeface="Arial" panose="020B0604020202020204" pitchFamily="34" charset="0"/>
              <a:buChar char="•"/>
            </a:pPr>
            <a:r>
              <a:rPr lang="en-US" dirty="0" smtClean="0"/>
              <a:t>Numerous options for when you’re unable to use an alternative method.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75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Guaranteed Ride Home is a terrific program that will cover most, if not all, of your costs for getting home via cab or car rental in the event of sickness (includes immediate family), unscheduled overtime (</a:t>
            </a:r>
            <a:r>
              <a:rPr lang="en-US" sz="1200" kern="1200" dirty="0" smtClean="0">
                <a:solidFill>
                  <a:schemeClr val="tx1"/>
                </a:solidFill>
                <a:effectLst/>
                <a:latin typeface="+mn-lt"/>
                <a:ea typeface="+mn-ea"/>
                <a:cs typeface="+mn-cs"/>
              </a:rPr>
              <a:t>Working late with at </a:t>
            </a:r>
            <a:r>
              <a:rPr lang="en-US" sz="1200" i="1" kern="1200" dirty="0" smtClean="0">
                <a:solidFill>
                  <a:schemeClr val="tx1"/>
                </a:solidFill>
                <a:effectLst/>
                <a:latin typeface="+mn-lt"/>
                <a:ea typeface="+mn-ea"/>
                <a:cs typeface="+mn-cs"/>
              </a:rPr>
              <a:t>least one day prior notice)</a:t>
            </a:r>
            <a:r>
              <a:rPr lang="en-US" dirty="0" smtClean="0"/>
              <a:t>, or a personal/family emergency.</a:t>
            </a:r>
          </a:p>
          <a:p>
            <a:endParaRPr lang="en-US" dirty="0" smtClean="0"/>
          </a:p>
          <a:p>
            <a:pPr marL="171450" indent="-171450">
              <a:buFont typeface="Arial" panose="020B0604020202020204" pitchFamily="34" charset="0"/>
              <a:buChar char="•"/>
            </a:pPr>
            <a:r>
              <a:rPr lang="en-US" sz="1200" b="1" u="sng" dirty="0" smtClean="0">
                <a:latin typeface="Arial" panose="020B0604020202020204" pitchFamily="34" charset="0"/>
                <a:cs typeface="Arial" panose="020B0604020202020204" pitchFamily="34" charset="0"/>
              </a:rPr>
              <a:t>Citizens for Modern Transit (Metro, walking and biking):</a:t>
            </a:r>
          </a:p>
          <a:p>
            <a:pPr marL="628650"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Reimburses 80% of your cab or enterprise car rental costs up to $60 . </a:t>
            </a:r>
          </a:p>
          <a:p>
            <a:pPr marL="628650" lvl="1"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Approved emergencies: sickness, unscheduled overtime and personal/family emergency.</a:t>
            </a:r>
          </a:p>
          <a:p>
            <a:pPr marL="628650" lvl="1" indent="-171450">
              <a:buFont typeface="Arial" panose="020B0604020202020204" pitchFamily="34" charset="0"/>
              <a:buChar char="•"/>
            </a:pPr>
            <a:r>
              <a:rPr lang="en-US" sz="1200" b="0" i="1" kern="1200" dirty="0" smtClean="0">
                <a:solidFill>
                  <a:schemeClr val="tx1"/>
                </a:solidFill>
                <a:effectLst/>
                <a:latin typeface="+mn-lt"/>
                <a:ea typeface="+mn-ea"/>
                <a:cs typeface="+mn-cs"/>
              </a:rPr>
              <a:t>If</a:t>
            </a:r>
            <a:r>
              <a:rPr lang="en-US" sz="1200" b="0" i="1" kern="1200" baseline="0" dirty="0" smtClean="0">
                <a:solidFill>
                  <a:schemeClr val="tx1"/>
                </a:solidFill>
                <a:effectLst/>
                <a:latin typeface="+mn-lt"/>
                <a:ea typeface="+mn-ea"/>
                <a:cs typeface="+mn-cs"/>
              </a:rPr>
              <a:t> using enterprise, enter CMT’s discount code on their website.</a:t>
            </a:r>
            <a:endParaRPr lang="en-US" sz="1200" b="0" i="1" kern="120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1"/>
                </a:solidFill>
                <a:effectLst/>
                <a:latin typeface="+mn-lt"/>
                <a:ea typeface="+mn-ea"/>
                <a:cs typeface="+mn-cs"/>
              </a:rPr>
              <a:t>Before submitting the receipt for reimbursement, must have me sign off on the receipt validating the reason for the emergency ride home.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1"/>
                </a:solidFill>
                <a:effectLst/>
                <a:latin typeface="+mn-lt"/>
                <a:ea typeface="+mn-ea"/>
                <a:cs typeface="+mn-cs"/>
              </a:rPr>
              <a:t>Travel is restricted to the following designations and uses:</a:t>
            </a:r>
          </a:p>
          <a:p>
            <a:pPr marL="1085850" lvl="2" indent="-171450">
              <a:buFont typeface="Arial" panose="020B0604020202020204" pitchFamily="34" charset="0"/>
              <a:buChar char="•"/>
            </a:pPr>
            <a:r>
              <a:rPr lang="en-US" sz="1200" b="0" i="1" kern="1200" dirty="0" smtClean="0">
                <a:solidFill>
                  <a:schemeClr val="tx1"/>
                </a:solidFill>
                <a:effectLst/>
                <a:latin typeface="+mn-lt"/>
                <a:ea typeface="+mn-ea"/>
                <a:cs typeface="+mn-cs"/>
              </a:rPr>
              <a:t>The trip must begin at the employee’s official worksite and can end at the person’s home or, in special cases, another location.</a:t>
            </a:r>
          </a:p>
          <a:p>
            <a:pPr marL="1085850" lvl="2" indent="-171450">
              <a:buFont typeface="Arial" panose="020B0604020202020204" pitchFamily="34" charset="0"/>
              <a:buChar char="•"/>
            </a:pPr>
            <a:r>
              <a:rPr lang="en-US" sz="1200" b="0" i="1" kern="1200" dirty="0" smtClean="0">
                <a:solidFill>
                  <a:schemeClr val="tx1"/>
                </a:solidFill>
                <a:effectLst/>
                <a:latin typeface="+mn-lt"/>
                <a:ea typeface="+mn-ea"/>
                <a:cs typeface="+mn-cs"/>
              </a:rPr>
              <a:t>Emergency related interim stops would be permitted if necessitated by the type of emergency.</a:t>
            </a:r>
          </a:p>
          <a:p>
            <a:pPr marL="1085850" lvl="2" indent="-171450">
              <a:buFont typeface="Arial" panose="020B0604020202020204" pitchFamily="34" charset="0"/>
              <a:buChar char="•"/>
            </a:pPr>
            <a:r>
              <a:rPr lang="en-US" sz="1200" b="0" i="1" kern="1200" dirty="0" smtClean="0">
                <a:solidFill>
                  <a:schemeClr val="tx1"/>
                </a:solidFill>
                <a:effectLst/>
                <a:latin typeface="+mn-lt"/>
                <a:ea typeface="+mn-ea"/>
                <a:cs typeface="+mn-cs"/>
              </a:rPr>
              <a:t>If using a rental car, the car can be kept overnight and returned the next day.</a:t>
            </a:r>
          </a:p>
          <a:p>
            <a:pPr marL="1085850" lvl="2" indent="-171450">
              <a:buFont typeface="Arial" panose="020B0604020202020204" pitchFamily="34" charset="0"/>
              <a:buChar char="•"/>
            </a:pPr>
            <a:r>
              <a:rPr lang="en-US" i="1" dirty="0" smtClean="0"/>
              <a:t>You pay for the cab or car rental – save your receipt and submit a request for reimbursement.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1" u="sng" dirty="0" err="1" smtClean="0"/>
              <a:t>RideFinders</a:t>
            </a:r>
            <a:r>
              <a:rPr lang="en-US" dirty="0" smtClean="0"/>
              <a:t>:</a:t>
            </a:r>
            <a:endParaRPr lang="en-US" baseline="0" dirty="0" smtClean="0"/>
          </a:p>
          <a:p>
            <a:pPr marL="628650" lvl="1" indent="-171450">
              <a:buFont typeface="Arial" panose="020B0604020202020204" pitchFamily="34" charset="0"/>
              <a:buChar char="•"/>
            </a:pPr>
            <a:r>
              <a:rPr lang="en-US" sz="1200" dirty="0" smtClean="0"/>
              <a:t>FREE rides home (up to $125).</a:t>
            </a:r>
          </a:p>
          <a:p>
            <a:pPr marL="628650" lvl="1" indent="-171450">
              <a:buFont typeface="Arial" panose="020B0604020202020204" pitchFamily="34" charset="0"/>
              <a:buChar char="•"/>
            </a:pPr>
            <a:r>
              <a:rPr lang="en-US" i="1" dirty="0" smtClean="0"/>
              <a:t>Join the Bearly Drivers Program, and I’ll sign you up automatically.  </a:t>
            </a:r>
          </a:p>
          <a:p>
            <a:pPr marL="628650" lvl="1" indent="-171450">
              <a:buFont typeface="Arial" panose="020B0604020202020204" pitchFamily="34" charset="0"/>
              <a:buChar char="•"/>
            </a:pPr>
            <a:r>
              <a:rPr lang="en-US" i="1" dirty="0" smtClean="0"/>
              <a:t>Contact me as soon as you find out about your emergency so I can arrange your ride.</a:t>
            </a:r>
          </a:p>
          <a:p>
            <a:pPr marL="628650" lvl="1" indent="-171450">
              <a:buFont typeface="Arial" panose="020B0604020202020204" pitchFamily="34" charset="0"/>
              <a:buChar char="•"/>
            </a:pPr>
            <a:r>
              <a:rPr lang="en-US" i="1" dirty="0" smtClean="0"/>
              <a:t>Reasons:</a:t>
            </a:r>
            <a:r>
              <a:rPr lang="en-US" i="1" baseline="0" dirty="0" smtClean="0"/>
              <a:t> </a:t>
            </a:r>
            <a:endParaRPr lang="en-US"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i="1" kern="1200" dirty="0" smtClean="0">
                <a:solidFill>
                  <a:schemeClr val="tx1"/>
                </a:solidFill>
                <a:effectLst/>
                <a:latin typeface="+mn-lt"/>
                <a:ea typeface="+mn-ea"/>
                <a:cs typeface="+mn-cs"/>
              </a:rPr>
              <a:t>Unscheduled overtime, sudden illness or emergency, </a:t>
            </a:r>
          </a:p>
          <a:p>
            <a:pPr marL="1085850" lvl="2" indent="-171450">
              <a:buFont typeface="Arial" panose="020B0604020202020204" pitchFamily="34" charset="0"/>
              <a:buChar char="•"/>
            </a:pPr>
            <a:r>
              <a:rPr lang="en-US" sz="1200" i="1" kern="1200" dirty="0" smtClean="0">
                <a:solidFill>
                  <a:schemeClr val="tx1"/>
                </a:solidFill>
                <a:effectLst/>
                <a:latin typeface="+mn-lt"/>
                <a:ea typeface="+mn-ea"/>
                <a:cs typeface="+mn-cs"/>
              </a:rPr>
              <a:t>early daycare/school/work release </a:t>
            </a:r>
          </a:p>
          <a:p>
            <a:pPr marL="1085850" lvl="2" indent="-171450">
              <a:buFont typeface="Arial" panose="020B0604020202020204" pitchFamily="34" charset="0"/>
              <a:buChar char="•"/>
            </a:pPr>
            <a:r>
              <a:rPr lang="en-US" sz="1200" i="1" kern="1200" dirty="0" smtClean="0">
                <a:solidFill>
                  <a:schemeClr val="tx1"/>
                </a:solidFill>
                <a:effectLst/>
                <a:latin typeface="+mn-lt"/>
                <a:ea typeface="+mn-ea"/>
                <a:cs typeface="+mn-cs"/>
              </a:rPr>
              <a:t>unanticipated absence of driver or vehicle</a:t>
            </a:r>
            <a:endParaRPr lang="en-US" i="1"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45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a:t>
            </a:r>
            <a:r>
              <a:rPr lang="en-US" baseline="0" dirty="0" smtClean="0"/>
              <a:t> is a great program for people who use alternative transportation and need or want to occasionally park on campus.</a:t>
            </a:r>
          </a:p>
          <a:p>
            <a:pPr marL="171450" indent="-171450">
              <a:buFont typeface="Arial" panose="020B0604020202020204" pitchFamily="34" charset="0"/>
              <a:buChar char="•"/>
            </a:pPr>
            <a:endParaRPr lang="en-US" sz="24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50% off daily permits ($2.50/each) for when you need to park on campus.  </a:t>
            </a:r>
          </a:p>
          <a:p>
            <a:pPr marL="171450" indent="-17145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$20 for a pack of 8 daily permits.</a:t>
            </a:r>
          </a:p>
          <a:p>
            <a:pPr marL="800100" lvl="1"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Part-time = buy 3 packs per year</a:t>
            </a:r>
          </a:p>
          <a:p>
            <a:pPr marL="800100" lvl="1"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Full-time = buy 6 packs per year</a:t>
            </a:r>
          </a:p>
          <a:p>
            <a:pPr marL="800100" lvl="1"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smtClean="0"/>
              <a:t>You’ll get</a:t>
            </a:r>
            <a:r>
              <a:rPr lang="en-US" sz="2400" i="1" baseline="0" dirty="0" smtClean="0"/>
              <a:t> a membership card that’ll get punched each time you buy a pack of permits.</a:t>
            </a:r>
            <a:endParaRPr lang="en-US" sz="2400" i="1" dirty="0" smtClean="0"/>
          </a:p>
          <a:p>
            <a:pPr marL="342900" indent="-3429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Park in yellow zones, but not DUC.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327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latin typeface="Arial" panose="020B0604020202020204" pitchFamily="34" charset="0"/>
                <a:cs typeface="Arial" panose="020B0604020202020204" pitchFamily="34" charset="0"/>
              </a:rPr>
              <a:t>Leave for lunch, head to meeting or appointment, run errands…whatever</a:t>
            </a:r>
            <a:r>
              <a:rPr lang="en-US" i="1" baseline="0" dirty="0" smtClean="0">
                <a:latin typeface="Arial" panose="020B0604020202020204" pitchFamily="34" charset="0"/>
                <a:cs typeface="Arial" panose="020B0604020202020204" pitchFamily="34" charset="0"/>
              </a:rPr>
              <a:t> you need</a:t>
            </a:r>
            <a:r>
              <a:rPr lang="en-US" i="1" dirty="0" smtClean="0">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indent="0">
              <a:buNone/>
            </a:pPr>
            <a:r>
              <a:rPr lang="en-US" sz="2300" b="1" dirty="0" smtClean="0">
                <a:latin typeface="Arial" panose="020B0604020202020204" pitchFamily="34" charset="0"/>
                <a:cs typeface="Arial" panose="020B0604020202020204" pitchFamily="34" charset="0"/>
              </a:rPr>
              <a:t>Rent a car 24/7 from many designated spots across campus!</a:t>
            </a:r>
          </a:p>
          <a:p>
            <a:pPr marL="0" marR="0" indent="0" algn="l" defTabSz="457200" rtl="0" eaLnBrk="1" fontAlgn="auto" latinLnBrk="0" hangingPunct="1">
              <a:lnSpc>
                <a:spcPct val="100000"/>
              </a:lnSpc>
              <a:spcBef>
                <a:spcPts val="0"/>
              </a:spcBef>
              <a:spcAft>
                <a:spcPts val="0"/>
              </a:spcAft>
              <a:buClrTx/>
              <a:buSzTx/>
              <a:buFontTx/>
              <a:buNone/>
              <a:tabLst/>
              <a:defRPr/>
            </a:pPr>
            <a:r>
              <a:rPr lang="en-US" sz="2300" b="0" i="1" dirty="0" smtClean="0">
                <a:latin typeface="Arial" panose="020B0604020202020204" pitchFamily="34" charset="0"/>
                <a:cs typeface="Arial" panose="020B0604020202020204" pitchFamily="34" charset="0"/>
              </a:rPr>
              <a:t>WashU</a:t>
            </a:r>
            <a:r>
              <a:rPr lang="en-US" sz="2300" b="0" i="1" baseline="0" dirty="0" smtClean="0">
                <a:latin typeface="Arial" panose="020B0604020202020204" pitchFamily="34" charset="0"/>
                <a:cs typeface="Arial" panose="020B0604020202020204" pitchFamily="34" charset="0"/>
              </a:rPr>
              <a:t> charges less than many. Webster is $12/hour with a $35 annual membership fee, Maryville is $8/hour with $35 membership fee and SLU is 7/hour,  its $9 if you rent one that isn’t through a university</a:t>
            </a:r>
          </a:p>
          <a:p>
            <a:pPr marL="0" indent="0">
              <a:buNone/>
            </a:pPr>
            <a:r>
              <a:rPr lang="en-US" sz="2300" dirty="0" smtClean="0"/>
              <a:t>No fuel costs</a:t>
            </a:r>
          </a:p>
          <a:p>
            <a:pPr marL="800100" lvl="1" indent="-342900">
              <a:buFont typeface="Arial" panose="020B0604020202020204" pitchFamily="34" charset="0"/>
              <a:buChar char="•"/>
            </a:pPr>
            <a:r>
              <a:rPr lang="en-US" sz="2300" dirty="0" smtClean="0"/>
              <a:t>Up to 200 miles per day included with additional miles $.20/mile vs other universities that charge $.45 per mile</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Physical Damage/Liability Protection included</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24/7 Member Services &amp; Roadside Assistance included</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No registration fee (usually $20)</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No annual fee (usually $50)</a:t>
            </a:r>
            <a:endParaRPr lang="en-US" sz="2300" dirty="0" smtClean="0"/>
          </a:p>
          <a:p>
            <a:pPr marL="342900" indent="-342900">
              <a:buFont typeface="Arial" panose="020B0604020202020204" pitchFamily="34" charset="0"/>
              <a:buChar char="•"/>
            </a:pPr>
            <a:endParaRPr lang="en-US" sz="2300" dirty="0" smtClean="0"/>
          </a:p>
          <a:p>
            <a:pPr marL="342900" indent="-342900" defTabSz="914400" fontAlgn="base">
              <a:spcBef>
                <a:spcPct val="0"/>
              </a:spcBef>
              <a:spcAft>
                <a:spcPct val="0"/>
              </a:spcAft>
              <a:buFont typeface="Arial" panose="020B0604020202020204" pitchFamily="34" charset="0"/>
              <a:buChar char="•"/>
            </a:pPr>
            <a:r>
              <a:rPr lang="en-US" sz="2300" b="1" dirty="0" smtClean="0">
                <a:solidFill>
                  <a:srgbClr val="000000"/>
                </a:solidFill>
                <a:latin typeface="Arial" panose="020B0604020202020204" pitchFamily="34" charset="0"/>
                <a:ea typeface="Times New Roman" pitchFamily="18" charset="0"/>
                <a:cs typeface="Arial" panose="020B0604020202020204" pitchFamily="34" charset="0"/>
              </a:rPr>
              <a:t>Rates:</a:t>
            </a:r>
          </a:p>
          <a:p>
            <a:pPr marL="800100" lvl="1" indent="-342900" defTabSz="914400" fontAlgn="base">
              <a:spcBef>
                <a:spcPct val="0"/>
              </a:spcBef>
              <a:spcAft>
                <a:spcPct val="0"/>
              </a:spcAft>
              <a:buFont typeface="Arial" panose="020B0604020202020204" pitchFamily="34" charset="0"/>
              <a:buChar char="•"/>
            </a:pPr>
            <a:r>
              <a:rPr lang="en-US" sz="2300" dirty="0" smtClean="0">
                <a:solidFill>
                  <a:srgbClr val="000000"/>
                </a:solidFill>
                <a:latin typeface="Arial" panose="020B0604020202020204" pitchFamily="34" charset="0"/>
                <a:ea typeface="Times New Roman" pitchFamily="18" charset="0"/>
                <a:cs typeface="Arial" panose="020B0604020202020204" pitchFamily="34" charset="0"/>
              </a:rPr>
              <a:t>$5</a:t>
            </a:r>
            <a:r>
              <a:rPr lang="en-US" sz="2300" dirty="0" smtClean="0">
                <a:latin typeface="Arial" panose="020B0604020202020204" pitchFamily="34" charset="0"/>
                <a:cs typeface="Arial" panose="020B0604020202020204" pitchFamily="34" charset="0"/>
              </a:rPr>
              <a:t> an hour</a:t>
            </a:r>
            <a:endParaRPr lang="en-US" sz="2300" dirty="0" smtClean="0">
              <a:solidFill>
                <a:srgbClr val="000000"/>
              </a:solidFill>
              <a:latin typeface="Arial" panose="020B0604020202020204" pitchFamily="34" charset="0"/>
              <a:ea typeface="Times New Roman" pitchFamily="18" charset="0"/>
              <a:cs typeface="Arial" panose="020B0604020202020204" pitchFamily="34" charset="0"/>
            </a:endParaRPr>
          </a:p>
          <a:p>
            <a:pPr marL="800100" lvl="1" indent="-342900" defTabSz="914400" fontAlgn="base">
              <a:spcBef>
                <a:spcPct val="0"/>
              </a:spcBef>
              <a:spcAft>
                <a:spcPct val="0"/>
              </a:spcAft>
              <a:buFont typeface="Arial" panose="020B0604020202020204" pitchFamily="34" charset="0"/>
              <a:buChar char="•"/>
            </a:pPr>
            <a:r>
              <a:rPr lang="en-US" sz="2300" dirty="0" smtClean="0">
                <a:solidFill>
                  <a:srgbClr val="000000"/>
                </a:solidFill>
                <a:latin typeface="Arial" panose="020B0604020202020204" pitchFamily="34" charset="0"/>
                <a:ea typeface="Times New Roman" pitchFamily="18" charset="0"/>
                <a:cs typeface="Arial" panose="020B0604020202020204" pitchFamily="34" charset="0"/>
              </a:rPr>
              <a:t>$20 overnight (6pm – 8am) </a:t>
            </a:r>
            <a:endParaRPr lang="en-US" sz="2300" i="1" dirty="0" smtClean="0">
              <a:latin typeface="Arial" panose="020B0604020202020204" pitchFamily="34" charset="0"/>
              <a:cs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lang="en-US" sz="2300" dirty="0" smtClean="0">
                <a:solidFill>
                  <a:srgbClr val="000000"/>
                </a:solidFill>
                <a:latin typeface="Arial" panose="020B0604020202020204" pitchFamily="34" charset="0"/>
                <a:ea typeface="Times New Roman" pitchFamily="18" charset="0"/>
                <a:cs typeface="Arial" panose="020B0604020202020204" pitchFamily="34" charset="0"/>
              </a:rPr>
              <a:t>$60 full day</a:t>
            </a:r>
          </a:p>
          <a:p>
            <a:pPr marL="342900" indent="-342900">
              <a:buFont typeface="Arial" panose="020B0604020202020204" pitchFamily="34" charset="0"/>
              <a:buChar char="•"/>
            </a:pPr>
            <a:endParaRPr lang="en-US" sz="2300" dirty="0" smtClean="0"/>
          </a:p>
          <a:p>
            <a:pPr marL="342900" indent="-342900">
              <a:buFont typeface="Arial" panose="020B0604020202020204" pitchFamily="34" charset="0"/>
              <a:buChar char="•"/>
            </a:pPr>
            <a:r>
              <a:rPr lang="en-US" sz="2300" i="1" dirty="0" smtClean="0">
                <a:latin typeface="Arial" panose="020B0604020202020204" pitchFamily="34" charset="0"/>
                <a:cs typeface="Arial" panose="020B0604020202020204" pitchFamily="34" charset="0"/>
              </a:rPr>
              <a:t>Apply for a membership online.</a:t>
            </a:r>
          </a:p>
          <a:p>
            <a:pPr marL="800100" lvl="1" indent="-342900">
              <a:buFont typeface="Arial" panose="020B0604020202020204" pitchFamily="34" charset="0"/>
              <a:buChar char="•"/>
            </a:pPr>
            <a:r>
              <a:rPr lang="en-US" sz="1900" i="1" dirty="0" smtClean="0">
                <a:latin typeface="Arial" panose="020B0604020202020204" pitchFamily="34" charset="0"/>
                <a:cs typeface="Arial" panose="020B0604020202020204" pitchFamily="34" charset="0"/>
              </a:rPr>
              <a:t>Get membership materials, including smart card.</a:t>
            </a:r>
          </a:p>
          <a:p>
            <a:pPr marL="342900" indent="-342900">
              <a:buFont typeface="Arial" panose="020B0604020202020204" pitchFamily="34" charset="0"/>
              <a:buChar char="•"/>
            </a:pPr>
            <a:r>
              <a:rPr lang="en-US" sz="2300" i="1" dirty="0" smtClean="0">
                <a:latin typeface="Arial" panose="020B0604020202020204" pitchFamily="34" charset="0"/>
                <a:cs typeface="Arial" panose="020B0604020202020204" pitchFamily="34" charset="0"/>
              </a:rPr>
              <a:t>Reserve a car through their app, online or by phone.</a:t>
            </a:r>
          </a:p>
          <a:p>
            <a:pPr marL="800100" lvl="1" indent="-342900">
              <a:buFont typeface="Arial" panose="020B0604020202020204" pitchFamily="34" charset="0"/>
              <a:buChar char="•"/>
            </a:pPr>
            <a:r>
              <a:rPr lang="en-US" sz="1900" i="1" dirty="0" smtClean="0">
                <a:latin typeface="Arial" panose="020B0604020202020204" pitchFamily="34" charset="0"/>
                <a:cs typeface="Arial" panose="020B0604020202020204" pitchFamily="34" charset="0"/>
              </a:rPr>
              <a:t>Choose the car/ location and time you want.</a:t>
            </a:r>
          </a:p>
          <a:p>
            <a:pPr marL="342900" indent="-342900">
              <a:buFont typeface="Arial" panose="020B0604020202020204" pitchFamily="34" charset="0"/>
              <a:buChar char="•"/>
            </a:pPr>
            <a:r>
              <a:rPr lang="en-US" sz="2300" i="1" dirty="0" smtClean="0">
                <a:latin typeface="Arial" panose="020B0604020202020204" pitchFamily="34" charset="0"/>
                <a:cs typeface="Arial" panose="020B0604020202020204" pitchFamily="34" charset="0"/>
              </a:rPr>
              <a:t>Hold your smart card over the reader to get in and go!</a:t>
            </a:r>
          </a:p>
          <a:p>
            <a:pPr marL="342900" indent="-342900">
              <a:buFont typeface="Arial" panose="020B0604020202020204" pitchFamily="34" charset="0"/>
              <a:buChar char="•"/>
            </a:pPr>
            <a:r>
              <a:rPr lang="en-US" sz="2300" i="1" dirty="0" smtClean="0">
                <a:latin typeface="Arial" panose="020B0604020202020204" pitchFamily="34" charset="0"/>
                <a:cs typeface="Arial" panose="020B0604020202020204" pitchFamily="34" charset="0"/>
              </a:rPr>
              <a:t>Return to the same spot.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29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2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meant to scare you, it’s only meant to underscore the importance of taking care of yourself throughout your time in law school, and we also want everyone to know what resources are available for </a:t>
            </a:r>
            <a:r>
              <a:rPr lang="en-US" dirty="0" err="1"/>
              <a:t>WashU</a:t>
            </a:r>
            <a:r>
              <a:rPr lang="en-US" dirty="0"/>
              <a:t>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123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smtClean="0"/>
              <a:t>Drastically reduced permit costs for members:</a:t>
            </a:r>
          </a:p>
          <a:p>
            <a:pPr marL="800100" lvl="1" indent="-342900">
              <a:buFont typeface="Arial" panose="020B0604020202020204" pitchFamily="34" charset="0"/>
              <a:buChar char="•"/>
            </a:pPr>
            <a:r>
              <a:rPr lang="en-US" sz="2000" dirty="0" smtClean="0"/>
              <a:t>$150 per person for 2 member carpools ($300 total).</a:t>
            </a:r>
          </a:p>
          <a:p>
            <a:pPr marL="800100" lvl="1" indent="-342900">
              <a:buFont typeface="Arial" panose="020B0604020202020204" pitchFamily="34" charset="0"/>
              <a:buChar char="•"/>
            </a:pPr>
            <a:r>
              <a:rPr lang="en-US" sz="2000" dirty="0" smtClean="0"/>
              <a:t>$66.66 per person for 3 member carpools ($200 total).</a:t>
            </a:r>
          </a:p>
          <a:p>
            <a:pPr marL="800100" lvl="1" indent="-342900">
              <a:buFont typeface="Arial" panose="020B0604020202020204" pitchFamily="34" charset="0"/>
              <a:buChar char="•"/>
            </a:pPr>
            <a:r>
              <a:rPr lang="en-US" sz="2000" dirty="0" smtClean="0"/>
              <a:t>$25 per person for 4 member carpools ($100 total).</a:t>
            </a:r>
          </a:p>
          <a:p>
            <a:pPr marL="628650" lvl="1" indent="-171450">
              <a:buFont typeface="Arial" panose="020B0604020202020204" pitchFamily="34" charset="0"/>
              <a:buChar char="•"/>
            </a:pPr>
            <a:endParaRPr lang="en-US" sz="900" dirty="0" smtClean="0"/>
          </a:p>
          <a:p>
            <a:pPr marL="342900" indent="-342900">
              <a:buFont typeface="Arial" panose="020B0604020202020204" pitchFamily="34" charset="0"/>
              <a:buChar char="•"/>
            </a:pPr>
            <a:r>
              <a:rPr lang="en-US" sz="2400" dirty="0" smtClean="0"/>
              <a:t>2 FREE daily permits per month for non-primary drivers.</a:t>
            </a:r>
          </a:p>
          <a:p>
            <a:pPr marL="342900" indent="-342900">
              <a:buFont typeface="Arial" panose="020B0604020202020204" pitchFamily="34" charset="0"/>
              <a:buChar char="•"/>
            </a:pPr>
            <a:endParaRPr lang="en-US" sz="240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i="1" dirty="0" smtClean="0"/>
              <a:t>Enrolled in the Guaranteed Ride Home program.</a:t>
            </a:r>
          </a:p>
          <a:p>
            <a:pPr marL="171450" indent="-171450">
              <a:buFont typeface="Arial" panose="020B0604020202020204" pitchFamily="34" charset="0"/>
              <a:buChar char="•"/>
            </a:pPr>
            <a:endParaRPr lang="en-US" sz="900" dirty="0" smtClean="0"/>
          </a:p>
          <a:p>
            <a:pPr marL="342900" indent="-342900">
              <a:buFont typeface="Arial" panose="020B0604020202020204" pitchFamily="34" charset="0"/>
              <a:buChar char="•"/>
            </a:pPr>
            <a:r>
              <a:rPr lang="en-US" sz="2400" dirty="0" smtClean="0"/>
              <a:t>Reserved Bearly Drivers spots until 2 pm. </a:t>
            </a:r>
          </a:p>
          <a:p>
            <a:pPr marL="800100" lvl="1" indent="-342900">
              <a:buFont typeface="Arial" panose="020B0604020202020204" pitchFamily="34" charset="0"/>
              <a:buChar char="•"/>
            </a:pPr>
            <a:r>
              <a:rPr lang="en-US" sz="2400" i="1" dirty="0" smtClean="0"/>
              <a:t>These spots are on a</a:t>
            </a:r>
            <a:r>
              <a:rPr lang="en-US" sz="2400" i="1" baseline="0" dirty="0" smtClean="0"/>
              <a:t> first-come, first-served basis and are located in spots closer to each building.</a:t>
            </a:r>
            <a:endParaRPr lang="en-US" sz="2400" i="1" dirty="0" smtClean="0"/>
          </a:p>
          <a:p>
            <a:pPr marL="171450" indent="-171450">
              <a:buFont typeface="Arial" panose="020B0604020202020204" pitchFamily="34" charset="0"/>
              <a:buChar char="•"/>
            </a:pPr>
            <a:endParaRPr lang="en-US" sz="1000" dirty="0" smtClean="0"/>
          </a:p>
          <a:p>
            <a:pPr marL="342900" indent="-342900">
              <a:buFont typeface="Arial" panose="020B0604020202020204" pitchFamily="34" charset="0"/>
              <a:buChar char="•"/>
            </a:pPr>
            <a:r>
              <a:rPr lang="en-US" sz="2400" dirty="0" smtClean="0"/>
              <a:t>Enrolled in the Guaranteed Ride Home program.</a:t>
            </a:r>
          </a:p>
          <a:p>
            <a:pPr marL="800100" lvl="1" indent="-342900">
              <a:buFont typeface="Arial" panose="020B0604020202020204" pitchFamily="34" charset="0"/>
              <a:buChar char="•"/>
            </a:pPr>
            <a:r>
              <a:rPr lang="en-US" sz="2400" i="1" dirty="0" smtClean="0"/>
              <a:t>Once you’re a member I’ll automatically enroll you.</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562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1"/>
            <a:r>
              <a:rPr lang="en-US" sz="1500" dirty="0" smtClean="0"/>
              <a:t>Free escort to or from any location on campus.</a:t>
            </a:r>
          </a:p>
          <a:p>
            <a:pPr lvl="1"/>
            <a:r>
              <a:rPr lang="en-US" sz="1500" dirty="0" smtClean="0"/>
              <a:t>8 p.m.-2 a.m. during the academic year. </a:t>
            </a:r>
          </a:p>
          <a:p>
            <a:endParaRPr lang="en-US" sz="1900" dirty="0" smtClean="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Ample paths that are both designated bike paths and shared.</a:t>
            </a:r>
          </a:p>
          <a:p>
            <a:pPr lvl="1"/>
            <a:r>
              <a:rPr lang="en-US" sz="1600" dirty="0" smtClean="0">
                <a:latin typeface="Arial" panose="020B0604020202020204" pitchFamily="34" charset="0"/>
                <a:cs typeface="Arial" panose="020B0604020202020204" pitchFamily="34" charset="0"/>
              </a:rPr>
              <a:t>Centennial Greenway: Forest Park through campus, </a:t>
            </a:r>
            <a:r>
              <a:rPr lang="en-US" sz="1600" dirty="0" smtClean="0"/>
              <a:t>along Kingsbury Avenue to Delmar Boulevard, north to Vernon</a:t>
            </a:r>
            <a:r>
              <a:rPr lang="en-US" sz="1600" dirty="0" smtClean="0">
                <a:latin typeface="Arial" panose="020B0604020202020204" pitchFamily="34" charset="0"/>
                <a:cs typeface="Arial" panose="020B0604020202020204" pitchFamily="34" charset="0"/>
              </a:rPr>
              <a:t>.</a:t>
            </a:r>
          </a:p>
          <a:p>
            <a:pPr lvl="1"/>
            <a:r>
              <a:rPr lang="en-US" sz="1600" dirty="0" err="1" smtClean="0">
                <a:latin typeface="Arial" panose="020B0604020202020204" pitchFamily="34" charset="0"/>
                <a:cs typeface="Arial" panose="020B0604020202020204" pitchFamily="34" charset="0"/>
              </a:rPr>
              <a:t>Wydown</a:t>
            </a:r>
            <a:r>
              <a:rPr lang="en-US" sz="1600" dirty="0" smtClean="0">
                <a:latin typeface="Arial" panose="020B0604020202020204" pitchFamily="34" charset="0"/>
                <a:cs typeface="Arial" panose="020B0604020202020204" pitchFamily="34" charset="0"/>
              </a:rPr>
              <a:t>: dedicated bike paths both ways</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Bikes are allowed on the Metro.</a:t>
            </a:r>
          </a:p>
          <a:p>
            <a:pPr marL="171450" indent="-171450">
              <a:buFont typeface="Arial" panose="020B0604020202020204" pitchFamily="34" charset="0"/>
              <a:buChar char="•"/>
            </a:pPr>
            <a:endParaRPr lang="en-US" sz="4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Ample paths to get you to campus, around campus and home.</a:t>
            </a:r>
          </a:p>
          <a:p>
            <a:pPr marL="171450" indent="-171450">
              <a:buFont typeface="Arial" panose="020B0604020202020204" pitchFamily="34" charset="0"/>
              <a:buChar char="•"/>
            </a:pPr>
            <a:endParaRPr lang="en-US" sz="4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TONS of bike racks around campus, including many covered racks. </a:t>
            </a:r>
          </a:p>
          <a:p>
            <a:pPr marL="171450" indent="-171450">
              <a:buFont typeface="Arial" panose="020B0604020202020204" pitchFamily="34" charset="0"/>
              <a:buChar char="•"/>
            </a:pPr>
            <a:endParaRPr lang="en-US" sz="4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Fix-It Stations for bike maintenance and repairs.</a:t>
            </a:r>
          </a:p>
          <a:p>
            <a:pPr marL="628650" lvl="1" indent="-171450">
              <a:buFont typeface="Arial" panose="020B0604020202020204" pitchFamily="34" charset="0"/>
              <a:buChar char="•"/>
            </a:pPr>
            <a:r>
              <a:rPr lang="en-US" sz="1200" i="1" baseline="0" dirty="0" smtClean="0">
                <a:latin typeface="Arial" panose="020B0604020202020204" pitchFamily="34" charset="0"/>
                <a:cs typeface="Arial" panose="020B0604020202020204" pitchFamily="34" charset="0"/>
              </a:rPr>
              <a:t>You can go to any of these to air up your tires.</a:t>
            </a:r>
            <a:endParaRPr lang="en-US" sz="1200" i="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U-Lock available for reduced price ($20).</a:t>
            </a:r>
          </a:p>
          <a:p>
            <a:pPr marL="171450" indent="-171450">
              <a:buFont typeface="Arial" panose="020B0604020202020204" pitchFamily="34" charset="0"/>
              <a:buChar char="•"/>
            </a:pPr>
            <a:endParaRPr lang="en-US" sz="1200" i="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Register bike with WUPD to improve chance of recovery if bike is stolen.</a:t>
            </a:r>
          </a:p>
          <a:p>
            <a:pPr marL="171450" indent="-171450">
              <a:buFont typeface="Arial" panose="020B0604020202020204" pitchFamily="34" charset="0"/>
              <a:buChar char="•"/>
            </a:pPr>
            <a:endParaRPr lang="en-US" sz="1200" i="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This is a small portion</a:t>
            </a:r>
            <a:r>
              <a:rPr lang="en-US" sz="1200" i="1" baseline="0" dirty="0" smtClean="0">
                <a:latin typeface="Arial" panose="020B0604020202020204" pitchFamily="34" charset="0"/>
                <a:cs typeface="Arial" panose="020B0604020202020204" pitchFamily="34" charset="0"/>
              </a:rPr>
              <a:t> of a map from Great River Greenways. </a:t>
            </a:r>
          </a:p>
          <a:p>
            <a:pPr marL="628650" lvl="1" indent="-171450">
              <a:buFont typeface="Arial" panose="020B0604020202020204" pitchFamily="34" charset="0"/>
              <a:buChar char="•"/>
            </a:pPr>
            <a:r>
              <a:rPr lang="en-US" sz="1200" i="1" baseline="0" dirty="0" smtClean="0">
                <a:latin typeface="Arial" panose="020B0604020202020204" pitchFamily="34" charset="0"/>
                <a:cs typeface="Arial" panose="020B0604020202020204" pitchFamily="34" charset="0"/>
              </a:rPr>
              <a:t>This can help people determine the best bike routes to campus.</a:t>
            </a:r>
          </a:p>
          <a:p>
            <a:pPr marL="628650" lvl="1" indent="-171450">
              <a:buFont typeface="Arial" panose="020B0604020202020204" pitchFamily="34" charset="0"/>
              <a:buChar char="•"/>
            </a:pPr>
            <a:r>
              <a:rPr lang="en-US" sz="1200" i="1" baseline="0" dirty="0" smtClean="0">
                <a:latin typeface="Arial" panose="020B0604020202020204" pitchFamily="34" charset="0"/>
                <a:cs typeface="Arial" panose="020B0604020202020204" pitchFamily="34" charset="0"/>
              </a:rPr>
              <a:t>The two paths that I think are the most convenient for the Wash U community are the Centennial Greenway and the bike path along </a:t>
            </a:r>
            <a:r>
              <a:rPr lang="en-US" sz="1200" i="1" baseline="0" dirty="0" err="1" smtClean="0">
                <a:latin typeface="Arial" panose="020B0604020202020204" pitchFamily="34" charset="0"/>
                <a:cs typeface="Arial" panose="020B0604020202020204" pitchFamily="34" charset="0"/>
              </a:rPr>
              <a:t>Wydown</a:t>
            </a:r>
            <a:r>
              <a:rPr lang="en-US" sz="1200" i="1" baseline="0" dirty="0" smtClean="0">
                <a:latin typeface="Arial" panose="020B0604020202020204" pitchFamily="34" charset="0"/>
                <a:cs typeface="Arial" panose="020B0604020202020204" pitchFamily="34" charset="0"/>
              </a:rPr>
              <a:t>. </a:t>
            </a:r>
          </a:p>
          <a:p>
            <a:pPr marL="1085850" lvl="2" indent="-171450">
              <a:buFont typeface="Arial" panose="020B0604020202020204" pitchFamily="34" charset="0"/>
              <a:buChar char="•"/>
            </a:pPr>
            <a:r>
              <a:rPr lang="en-US" sz="1200" i="1" baseline="0" dirty="0" smtClean="0">
                <a:latin typeface="Arial" panose="020B0604020202020204" pitchFamily="34" charset="0"/>
                <a:cs typeface="Arial" panose="020B0604020202020204" pitchFamily="34" charset="0"/>
              </a:rPr>
              <a:t>The Centennial Greenway g</a:t>
            </a:r>
            <a:r>
              <a:rPr lang="en-US" i="1" dirty="0" smtClean="0"/>
              <a:t>oes from </a:t>
            </a:r>
            <a:r>
              <a:rPr lang="en-US" i="1" dirty="0" err="1" smtClean="0"/>
              <a:t>Skinker</a:t>
            </a:r>
            <a:r>
              <a:rPr lang="en-US" i="1" dirty="0" smtClean="0"/>
              <a:t> Boulevard and Forsyth Boulevard at Forest Park up through Danforth Campus, along</a:t>
            </a:r>
            <a:r>
              <a:rPr lang="en-US" i="1" baseline="0" dirty="0" smtClean="0"/>
              <a:t> Kingsbury and then up past Delmar.</a:t>
            </a:r>
          </a:p>
          <a:p>
            <a:pPr marL="1085850" lvl="2" indent="-171450">
              <a:buFont typeface="Arial" panose="020B0604020202020204" pitchFamily="34" charset="0"/>
              <a:buChar char="•"/>
            </a:pPr>
            <a:r>
              <a:rPr lang="en-US" sz="1200" i="1" baseline="0" dirty="0" smtClean="0">
                <a:latin typeface="Arial" panose="020B0604020202020204" pitchFamily="34" charset="0"/>
                <a:cs typeface="Arial" panose="020B0604020202020204" pitchFamily="34" charset="0"/>
              </a:rPr>
              <a:t>There are dedicated bike lanes on both side of </a:t>
            </a:r>
            <a:r>
              <a:rPr lang="en-US" sz="1200" i="1" baseline="0" dirty="0" err="1" smtClean="0">
                <a:latin typeface="Arial" panose="020B0604020202020204" pitchFamily="34" charset="0"/>
                <a:cs typeface="Arial" panose="020B0604020202020204" pitchFamily="34" charset="0"/>
              </a:rPr>
              <a:t>Wydown</a:t>
            </a:r>
            <a:r>
              <a:rPr lang="en-US" sz="1200" i="1" baseline="0" dirty="0" smtClean="0">
                <a:latin typeface="Arial" panose="020B0604020202020204" pitchFamily="34" charset="0"/>
                <a:cs typeface="Arial" panose="020B0604020202020204" pitchFamily="34" charset="0"/>
              </a:rPr>
              <a:t> from </a:t>
            </a:r>
            <a:r>
              <a:rPr lang="en-US" sz="1200" i="1" baseline="0" dirty="0" err="1" smtClean="0">
                <a:latin typeface="Arial" panose="020B0604020202020204" pitchFamily="34" charset="0"/>
                <a:cs typeface="Arial" panose="020B0604020202020204" pitchFamily="34" charset="0"/>
              </a:rPr>
              <a:t>Wydown</a:t>
            </a:r>
            <a:r>
              <a:rPr lang="en-US" sz="1200" i="1" baseline="0" dirty="0" smtClean="0">
                <a:latin typeface="Arial" panose="020B0604020202020204" pitchFamily="34" charset="0"/>
                <a:cs typeface="Arial" panose="020B0604020202020204" pitchFamily="34" charset="0"/>
              </a:rPr>
              <a:t> and Edgewood to Forest Park.</a:t>
            </a:r>
            <a:endParaRPr lang="en-US" sz="1200" i="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008C3-2312-F348-881D-543FDAA623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38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3090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397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marL="242636" lvl="0" indent="-242636">
              <a:buSzPct val="100000"/>
              <a:buChar char="-"/>
              <a:defRPr sz="1800"/>
            </a:pPr>
            <a:r>
              <a:rPr sz="1200"/>
              <a:t>This program is meant to empower office teams to reduce their impact and costs through a self- assessment checklist with 7 categories that offices use to evaluate their current practices, set goals, and be recognized for their sustainable practices</a:t>
            </a:r>
          </a:p>
          <a:p>
            <a:pPr marL="242636" lvl="0" indent="-242636">
              <a:buSzPct val="100000"/>
              <a:buChar char="-"/>
              <a:defRPr sz="1800"/>
            </a:pPr>
            <a:r>
              <a:rPr sz="1200"/>
              <a:t>It aims to encourage offices across all WashU’s campuses to be champions of our university’s sustainability ethic </a:t>
            </a:r>
          </a:p>
        </p:txBody>
      </p:sp>
    </p:spTree>
    <p:extLst>
      <p:ext uri="{BB962C8B-B14F-4D97-AF65-F5344CB8AC3E}">
        <p14:creationId xmlns:p14="http://schemas.microsoft.com/office/powerpoint/2010/main" val="346874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0" name="Shape 150"/>
          <p:cNvSpPr>
            <a:spLocks noGrp="1"/>
          </p:cNvSpPr>
          <p:nvPr>
            <p:ph type="body" sz="quarter" idx="1"/>
          </p:nvPr>
        </p:nvSpPr>
        <p:spPr>
          <a:prstGeom prst="rect">
            <a:avLst/>
          </a:prstGeom>
        </p:spPr>
        <p:txBody>
          <a:bodyPr/>
          <a:lstStyle/>
          <a:p>
            <a:pPr marL="220578" lvl="0" indent="-220578">
              <a:buSzPct val="100000"/>
              <a:buChar char="-"/>
              <a:defRPr sz="1800"/>
            </a:pPr>
            <a:r>
              <a:rPr sz="1200" dirty="0"/>
              <a:t>The Green Office Program aims to encourage offices across </a:t>
            </a:r>
            <a:r>
              <a:rPr sz="1200" dirty="0" err="1"/>
              <a:t>WashU’s</a:t>
            </a:r>
            <a:r>
              <a:rPr sz="1200" dirty="0"/>
              <a:t> campus to be champions of our university’s sustainability ethic</a:t>
            </a:r>
          </a:p>
          <a:p>
            <a:pPr marL="220578" lvl="0" indent="-220578">
              <a:buSzPct val="100000"/>
              <a:buChar char="-"/>
              <a:defRPr sz="1800"/>
            </a:pPr>
            <a:r>
              <a:rPr sz="1200" dirty="0"/>
              <a:t>We have proudly certified over 113 offices</a:t>
            </a:r>
          </a:p>
          <a:p>
            <a:pPr marL="220578" lvl="0" indent="-220578">
              <a:buSzPct val="100000"/>
              <a:buChar char="-"/>
              <a:defRPr sz="1800"/>
            </a:pPr>
            <a:r>
              <a:rPr sz="1200" dirty="0"/>
              <a:t>In 2017, we exceeded our goal of certifying over 100 offices!</a:t>
            </a:r>
          </a:p>
          <a:p>
            <a:pPr marL="220578" lvl="0" indent="-220578">
              <a:buSzPct val="100000"/>
              <a:buChar char="-"/>
              <a:defRPr sz="1800"/>
            </a:pPr>
            <a:r>
              <a:rPr sz="1200" dirty="0"/>
              <a:t>Now in the process of certifying and re-certifying offices for </a:t>
            </a:r>
            <a:r>
              <a:rPr sz="1200" dirty="0" smtClean="0"/>
              <a:t>20</a:t>
            </a:r>
            <a:r>
              <a:rPr lang="en-US" sz="1200" dirty="0" smtClean="0"/>
              <a:t>22</a:t>
            </a:r>
            <a:endParaRPr sz="1200" dirty="0"/>
          </a:p>
        </p:txBody>
      </p:sp>
    </p:spTree>
    <p:extLst>
      <p:ext uri="{BB962C8B-B14F-4D97-AF65-F5344CB8AC3E}">
        <p14:creationId xmlns:p14="http://schemas.microsoft.com/office/powerpoint/2010/main" val="78647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0" name="Shape 160"/>
          <p:cNvSpPr>
            <a:spLocks noGrp="1"/>
          </p:cNvSpPr>
          <p:nvPr>
            <p:ph type="body" sz="quarter" idx="1"/>
          </p:nvPr>
        </p:nvSpPr>
        <p:spPr>
          <a:prstGeom prst="rect">
            <a:avLst/>
          </a:prstGeom>
        </p:spPr>
        <p:txBody>
          <a:bodyPr/>
          <a:lstStyle/>
          <a:p>
            <a:pPr marL="220578" lvl="0" indent="-220578">
              <a:buSzPct val="100000"/>
              <a:buChar char="-"/>
              <a:defRPr sz="1800"/>
            </a:pPr>
            <a:r>
              <a:rPr sz="1200" dirty="0"/>
              <a:t>The checklist allows offices to evaluate their current practices, learn more about other sustainable practices, and set new goals.</a:t>
            </a:r>
          </a:p>
          <a:p>
            <a:pPr marL="220578" lvl="0" indent="-220578">
              <a:buSzPct val="100000"/>
              <a:buChar char="-"/>
              <a:defRPr sz="1800"/>
            </a:pPr>
            <a:r>
              <a:rPr sz="1200" b="1" dirty="0"/>
              <a:t>Self- assessment:</a:t>
            </a:r>
            <a:r>
              <a:rPr sz="1200" dirty="0"/>
              <a:t> The checklist serves as a self- assessment to help offices gage where they stand in their own sustainable practices. There is no auditing, checklist is to help offices self-evaluate.</a:t>
            </a:r>
          </a:p>
          <a:p>
            <a:pPr marL="220578" lvl="0" indent="-220578">
              <a:buSzPct val="100000"/>
              <a:buChar char="-"/>
              <a:defRPr sz="1800"/>
            </a:pPr>
            <a:r>
              <a:rPr sz="1200" b="1" dirty="0"/>
              <a:t>Provides resources: </a:t>
            </a:r>
            <a:r>
              <a:rPr sz="1200" dirty="0"/>
              <a:t>The checklist provides resources for each checklist category for information about topics as well as links to guides, instructions and specific policies. More resources can also be found on the Sustainability website and newsletter. </a:t>
            </a:r>
            <a:endParaRPr sz="1200" b="1" dirty="0"/>
          </a:p>
          <a:p>
            <a:pPr marL="220578" lvl="0" indent="-220578">
              <a:buSzPct val="100000"/>
              <a:buChar char="-"/>
              <a:defRPr sz="1800"/>
            </a:pPr>
            <a:r>
              <a:rPr sz="1200" b="1" dirty="0"/>
              <a:t>Goal- setting: </a:t>
            </a:r>
            <a:r>
              <a:rPr sz="1200" dirty="0"/>
              <a:t>The checklist ends with a goal worksheet to encourage ways for office improve for next certification. The worksheet encourages  offices to fill out their goals and action plan and allows green office associates to provide recommendations.</a:t>
            </a:r>
          </a:p>
          <a:p>
            <a:pPr lvl="0">
              <a:defRPr sz="1800"/>
            </a:pPr>
            <a:endParaRPr sz="1200" dirty="0"/>
          </a:p>
        </p:txBody>
      </p:sp>
    </p:spTree>
    <p:extLst>
      <p:ext uri="{BB962C8B-B14F-4D97-AF65-F5344CB8AC3E}">
        <p14:creationId xmlns:p14="http://schemas.microsoft.com/office/powerpoint/2010/main" val="2349693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4" name="Shape 174"/>
          <p:cNvSpPr>
            <a:spLocks noGrp="1"/>
          </p:cNvSpPr>
          <p:nvPr>
            <p:ph type="body" sz="quarter" idx="1"/>
          </p:nvPr>
        </p:nvSpPr>
        <p:spPr>
          <a:prstGeom prst="rect">
            <a:avLst/>
          </a:prstGeom>
        </p:spPr>
        <p:txBody>
          <a:bodyPr/>
          <a:lstStyle/>
          <a:p>
            <a:pPr marL="242636" lvl="0" indent="-242636">
              <a:buSzPct val="100000"/>
              <a:buChar char="-"/>
              <a:defRPr sz="1800"/>
            </a:pPr>
            <a:r>
              <a:rPr sz="1200" dirty="0"/>
              <a:t>Certification broken down into 4 levels of recognition depending on grand total percentage that has been automatically calculated after completion of the checklist</a:t>
            </a:r>
          </a:p>
          <a:p>
            <a:pPr marL="242636" lvl="0" indent="-242636">
              <a:buSzPct val="100000"/>
              <a:buChar char="-"/>
              <a:defRPr sz="1800"/>
            </a:pPr>
            <a:r>
              <a:rPr sz="1200" dirty="0"/>
              <a:t>As offices reach certain milestones, they become a “certified green office” at Bronze, Silver, Gold and Platinum levels</a:t>
            </a:r>
          </a:p>
          <a:p>
            <a:pPr marL="242636" lvl="0" indent="-242636">
              <a:buSzPct val="100000"/>
              <a:buChar char="-"/>
              <a:defRPr sz="1800"/>
            </a:pPr>
            <a:r>
              <a:rPr sz="1200" dirty="0"/>
              <a:t>After completing checklist, the OOS will confirm your certification level and which can always be resubmitted to achieve a higher level of certification</a:t>
            </a:r>
          </a:p>
        </p:txBody>
      </p:sp>
    </p:spTree>
    <p:extLst>
      <p:ext uri="{BB962C8B-B14F-4D97-AF65-F5344CB8AC3E}">
        <p14:creationId xmlns:p14="http://schemas.microsoft.com/office/powerpoint/2010/main" val="2210986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51" name="Shape 251"/>
          <p:cNvSpPr>
            <a:spLocks noGrp="1"/>
          </p:cNvSpPr>
          <p:nvPr>
            <p:ph type="body" sz="quarter" idx="1"/>
          </p:nvPr>
        </p:nvSpPr>
        <p:spPr>
          <a:prstGeom prst="rect">
            <a:avLst/>
          </a:prstGeom>
        </p:spPr>
        <p:txBody>
          <a:bodyPr/>
          <a:lstStyle>
            <a:lvl1pPr>
              <a:defRPr sz="1200"/>
            </a:lvl1pPr>
          </a:lstStyle>
          <a:p>
            <a:pPr lvl="0">
              <a:defRPr sz="1800"/>
            </a:pPr>
            <a:r>
              <a:rPr sz="1200"/>
              <a:t>- The checklist is divided into the 7 categories of energy, waste, documents, purchasing, transportation, awareness and innovation</a:t>
            </a:r>
          </a:p>
        </p:txBody>
      </p:sp>
    </p:spTree>
    <p:extLst>
      <p:ext uri="{BB962C8B-B14F-4D97-AF65-F5344CB8AC3E}">
        <p14:creationId xmlns:p14="http://schemas.microsoft.com/office/powerpoint/2010/main" val="1463821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82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A8B32-7FC7-407D-8CE2-BDA11B99E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23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AutoNum type="arabicParenR"/>
            </a:pPr>
            <a:r>
              <a:rPr lang="en-US" dirty="0"/>
              <a:t>Liners: No bin liners will be provided. If individuals would like liners, they must bring their own bags from home. For messy landfill items, office members should use the common area landfill bin, which does have a liner. </a:t>
            </a:r>
          </a:p>
          <a:p>
            <a:pPr marL="457200" indent="-457200">
              <a:buAutoNum type="arabicParenR"/>
            </a:pPr>
            <a:r>
              <a:rPr lang="en-US" dirty="0"/>
              <a:t>Cleaning: Faculty and staff are responsible for emptying hanging bins into the common area receptacle and periodically cleaning the bins themselves, if necessary. Housekeeping will continue to service the individual recycling bins in each office as well as the communal landfill receptacle(s). </a:t>
            </a:r>
          </a:p>
          <a:p>
            <a:pPr marL="457200" indent="-457200">
              <a:buAutoNum type="arabicParenR"/>
            </a:pPr>
            <a:r>
              <a:rPr lang="en-US" dirty="0"/>
              <a:t>Purchasing: In exchange for returning all individual landfill bins, WUSTL Facilities Planning and Management will pay for and deliver the new hanging bins. The old individual bins will be warehoused by Facilities until a use can be found for them. </a:t>
            </a:r>
          </a:p>
          <a:p>
            <a:pPr marL="457200" indent="-457200">
              <a:buAutoNum type="arabicParenR"/>
            </a:pPr>
            <a:r>
              <a:rPr lang="en-US" dirty="0"/>
              <a:t>Enrollment: if you are on Danforth/North/West Campus, to enroll in the program, email Jan </a:t>
            </a:r>
            <a:r>
              <a:rPr lang="en-US" dirty="0" err="1"/>
              <a:t>Schade</a:t>
            </a:r>
            <a:r>
              <a:rPr lang="en-US" dirty="0"/>
              <a:t> at jschade@wustl.edu. If you are located at the Medical Campus, email Steve Smith at smithst@wusm.wustl.edu.</a:t>
            </a:r>
          </a:p>
        </p:txBody>
      </p:sp>
    </p:spTree>
    <p:extLst>
      <p:ext uri="{BB962C8B-B14F-4D97-AF65-F5344CB8AC3E}">
        <p14:creationId xmlns:p14="http://schemas.microsoft.com/office/powerpoint/2010/main" val="2443758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6643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Visit </a:t>
            </a:r>
            <a:r>
              <a:rPr lang="en-US" dirty="0" err="1" smtClean="0"/>
              <a:t>SmartCommute</a:t>
            </a:r>
            <a:r>
              <a:rPr lang="en-US" dirty="0" smtClean="0"/>
              <a:t> https://parking.wustl.edu/smartcommute/) to learn</a:t>
            </a:r>
            <a:r>
              <a:rPr lang="en-US" baseline="0" dirty="0" smtClean="0"/>
              <a:t> more about all the commuting services WashU provides to make it easier to save money using alternatives to a single occupant vehicle. (</a:t>
            </a:r>
            <a:r>
              <a:rPr lang="en-US" dirty="0" smtClean="0"/>
              <a:t>Promote the use of WashU Rides to connect with carpool buddies. </a:t>
            </a:r>
            <a:endParaRPr lang="en-US" dirty="0"/>
          </a:p>
        </p:txBody>
      </p:sp>
    </p:spTree>
    <p:extLst>
      <p:ext uri="{BB962C8B-B14F-4D97-AF65-F5344CB8AC3E}">
        <p14:creationId xmlns:p14="http://schemas.microsoft.com/office/powerpoint/2010/main" val="1944548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Those</a:t>
            </a:r>
            <a:r>
              <a:rPr lang="en-US" baseline="0" dirty="0"/>
              <a:t> who have a U-Pass are far more likely to use it intermittently than if they don’t have one! Once you get yours, if you are new to public transit, consider trying it to get to another campus or to a weekend excursion. </a:t>
            </a:r>
            <a:endParaRPr lang="en-US" dirty="0"/>
          </a:p>
        </p:txBody>
      </p:sp>
    </p:spTree>
    <p:extLst>
      <p:ext uri="{BB962C8B-B14F-4D97-AF65-F5344CB8AC3E}">
        <p14:creationId xmlns:p14="http://schemas.microsoft.com/office/powerpoint/2010/main" val="3928863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Coming</a:t>
            </a:r>
            <a:r>
              <a:rPr lang="en-US" baseline="0" dirty="0"/>
              <a:t> soon: WashU Rides – a </a:t>
            </a:r>
            <a:r>
              <a:rPr lang="en-US" baseline="0" dirty="0" err="1"/>
              <a:t>RideSharing</a:t>
            </a:r>
            <a:r>
              <a:rPr lang="en-US" baseline="0" dirty="0"/>
              <a:t> program that matches potential carpool </a:t>
            </a:r>
            <a:r>
              <a:rPr lang="en-US" baseline="0" dirty="0" err="1"/>
              <a:t>passangers</a:t>
            </a:r>
            <a:r>
              <a:rPr lang="en-US" baseline="0" dirty="0"/>
              <a:t>/drivers.</a:t>
            </a:r>
            <a:endParaRPr lang="en-US" dirty="0"/>
          </a:p>
        </p:txBody>
      </p:sp>
    </p:spTree>
    <p:extLst>
      <p:ext uri="{BB962C8B-B14F-4D97-AF65-F5344CB8AC3E}">
        <p14:creationId xmlns:p14="http://schemas.microsoft.com/office/powerpoint/2010/main" val="147525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892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58" name="Shape 258"/>
          <p:cNvSpPr>
            <a:spLocks noGrp="1"/>
          </p:cNvSpPr>
          <p:nvPr>
            <p:ph type="body" sz="quarter" idx="1"/>
          </p:nvPr>
        </p:nvSpPr>
        <p:spPr>
          <a:prstGeom prst="rect">
            <a:avLst/>
          </a:prstGeom>
        </p:spPr>
        <p:txBody>
          <a:bodyPr/>
          <a:lstStyle/>
          <a:p>
            <a:pPr marL="242636" lvl="0" indent="-242636">
              <a:buSzPct val="100000"/>
              <a:buChar char="-"/>
              <a:defRPr sz="1800"/>
            </a:pPr>
            <a:r>
              <a:rPr sz="1200"/>
              <a:t>In addition to the resources linked in the checklist, The Office of Sustainability provides more resources on our website and newsletter</a:t>
            </a:r>
          </a:p>
          <a:p>
            <a:pPr marL="242636" lvl="0" indent="-242636">
              <a:buSzPct val="100000"/>
              <a:buChar char="-"/>
              <a:defRPr sz="1800"/>
            </a:pPr>
            <a:r>
              <a:rPr sz="1200"/>
              <a:t>Further resources and signage can also be requested through the google form</a:t>
            </a:r>
          </a:p>
          <a:p>
            <a:pPr marL="242636" lvl="0" indent="-242636">
              <a:buSzPct val="100000"/>
              <a:buChar char="-"/>
              <a:defRPr sz="1800"/>
            </a:pPr>
            <a:r>
              <a:rPr sz="1200"/>
              <a:t>The Office of Sustainability is available to support your certification process by providing this initial presentation, recommendations and facilitating goal setting. Green Office Associates are also available to answer any questions you may have!</a:t>
            </a:r>
          </a:p>
        </p:txBody>
      </p:sp>
    </p:spTree>
    <p:extLst>
      <p:ext uri="{BB962C8B-B14F-4D97-AF65-F5344CB8AC3E}">
        <p14:creationId xmlns:p14="http://schemas.microsoft.com/office/powerpoint/2010/main" val="19895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Sessions may happen every 3 weeks because of the demand for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12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couples counseling – only one member of the couple needs to be a full-time </a:t>
            </a:r>
            <a:r>
              <a:rPr lang="en-US" dirty="0" err="1"/>
              <a:t>WashU</a:t>
            </a:r>
            <a:r>
              <a:rPr lang="en-US" dirty="0"/>
              <a:t> student. So if you have a partner who is not a </a:t>
            </a:r>
            <a:r>
              <a:rPr lang="en-US" dirty="0" err="1"/>
              <a:t>WashU</a:t>
            </a:r>
            <a:r>
              <a:rPr lang="en-US" dirty="0"/>
              <a:t> student, they can come to couples counseling with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4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Sessions may happen every 3 weeks because of the demand for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5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Chat with a counselor at one of many free, drop-in sessions throughout the week.</a:t>
            </a:r>
          </a:p>
          <a:p>
            <a:r>
              <a:rPr lang="en-US" sz="2400" dirty="0"/>
              <a:t>Confidential, don’t need to sign up ahead of time.</a:t>
            </a:r>
          </a:p>
          <a:p>
            <a:r>
              <a:rPr lang="en-US" sz="2400" dirty="0"/>
              <a:t>Awesome for:</a:t>
            </a:r>
          </a:p>
          <a:p>
            <a:pPr lvl="1"/>
            <a:r>
              <a:rPr lang="en-US" sz="2000" dirty="0"/>
              <a:t>People who want to explore what therapy is like, but don’t want to commit to a session</a:t>
            </a:r>
          </a:p>
          <a:p>
            <a:pPr lvl="1"/>
            <a:r>
              <a:rPr lang="en-US" sz="2000" dirty="0"/>
              <a:t>If you want to talk about a friend</a:t>
            </a:r>
          </a:p>
          <a:p>
            <a:pPr lvl="1"/>
            <a:r>
              <a:rPr lang="en-US" sz="2000" dirty="0"/>
              <a:t>If you have a one-time concern</a:t>
            </a:r>
          </a:p>
          <a:p>
            <a:endParaRPr lang="en-US" dirty="0"/>
          </a:p>
          <a:p>
            <a:endParaRPr lang="en-US" dirty="0"/>
          </a:p>
          <a:p>
            <a:r>
              <a:rPr lang="en-US" dirty="0"/>
              <a:t>Sometimes, you need to talk with someone RIGHT NOW. This is why we have Let’s Talk. 7 different times during the school week, counselors are placed around different locations on campus for free, drop-in, confidential consultations. We do have a location at the Law School on Thursdays, although you’re welcome to attend any session on campus.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412A1-5701-CF4E-BBD7-C5901CAFF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3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7EA4-55F7-4B79-8F52-569D40207088}" type="slidenum">
              <a:rPr lang="en-US" smtClean="0"/>
              <a:t>19</a:t>
            </a:fld>
            <a:endParaRPr lang="en-US"/>
          </a:p>
        </p:txBody>
      </p:sp>
    </p:spTree>
    <p:extLst>
      <p:ext uri="{BB962C8B-B14F-4D97-AF65-F5344CB8AC3E}">
        <p14:creationId xmlns:p14="http://schemas.microsoft.com/office/powerpoint/2010/main" val="123268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9999a576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9999a57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97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7284" y="2012373"/>
            <a:ext cx="3159914" cy="3657600"/>
          </a:xfrm>
          <a:prstGeom prst="rect">
            <a:avLst/>
          </a:prstGeom>
        </p:spPr>
      </p:pic>
      <p:sp>
        <p:nvSpPr>
          <p:cNvPr id="5" name="Rectangle 4"/>
          <p:cNvSpPr/>
          <p:nvPr/>
        </p:nvSpPr>
        <p:spPr>
          <a:xfrm>
            <a:off x="0" y="0"/>
            <a:ext cx="9144000" cy="935038"/>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ctrTitle"/>
          </p:nvPr>
        </p:nvSpPr>
        <p:spPr>
          <a:xfrm>
            <a:off x="685800" y="2130425"/>
            <a:ext cx="7772400" cy="1470025"/>
          </a:xfrm>
        </p:spPr>
        <p:txBody>
          <a:bodyPr/>
          <a:lstStyle>
            <a:lvl1pPr>
              <a:defRPr>
                <a:solidFill>
                  <a:srgbClr val="80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086600" cy="1752600"/>
          </a:xfrm>
        </p:spPr>
        <p:txBody>
          <a:bodyPr>
            <a:normAutofit/>
          </a:bodyPr>
          <a:lstStyle>
            <a:lvl1pPr marL="0" indent="0" algn="l">
              <a:buNone/>
              <a:defRPr sz="2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a:extLst>
              <a:ext uri="{FF2B5EF4-FFF2-40B4-BE49-F238E27FC236}">
                <a16:creationId xmlns:a16="http://schemas.microsoft.com/office/drawing/2014/main" id="{22590834-E877-034A-8B8F-E82EB1E8E4A8}"/>
              </a:ext>
            </a:extLst>
          </p:cNvPr>
          <p:cNvPicPr>
            <a:picLocks noChangeAspect="1"/>
          </p:cNvPicPr>
          <p:nvPr userDrawn="1"/>
        </p:nvPicPr>
        <p:blipFill>
          <a:blip r:embed="rId3"/>
          <a:stretch>
            <a:fillRect/>
          </a:stretch>
        </p:blipFill>
        <p:spPr>
          <a:xfrm>
            <a:off x="342899" y="77789"/>
            <a:ext cx="3291840" cy="822960"/>
          </a:xfrm>
          <a:prstGeom prst="rect">
            <a:avLst/>
          </a:prstGeom>
        </p:spPr>
      </p:pic>
    </p:spTree>
    <p:extLst>
      <p:ext uri="{BB962C8B-B14F-4D97-AF65-F5344CB8AC3E}">
        <p14:creationId xmlns:p14="http://schemas.microsoft.com/office/powerpoint/2010/main" val="212285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199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30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10895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2621226"/>
            <a:ext cx="7296841" cy="1470025"/>
          </a:xfrm>
        </p:spPr>
        <p:txBody>
          <a:bodyPr>
            <a:normAutofit/>
          </a:bodyPr>
          <a:lstStyle>
            <a:lvl1pPr>
              <a:defRPr sz="4000" b="1" i="0">
                <a:solidFill>
                  <a:srgbClr val="FFFFFF"/>
                </a:solidFill>
                <a:latin typeface="Arial"/>
                <a:cs typeface="Arial"/>
              </a:defRPr>
            </a:lvl1pPr>
          </a:lstStyle>
          <a:p>
            <a:r>
              <a:rPr lang="en-US" smtClean="0"/>
              <a:t>Click to edit Master title style</a:t>
            </a:r>
            <a:endParaRPr lang="en-US"/>
          </a:p>
        </p:txBody>
      </p:sp>
    </p:spTree>
    <p:extLst>
      <p:ext uri="{BB962C8B-B14F-4D97-AF65-F5344CB8AC3E}">
        <p14:creationId xmlns:p14="http://schemas.microsoft.com/office/powerpoint/2010/main" val="21940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72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Driving_Change_V2_PPTalt-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8919" y="1070068"/>
            <a:ext cx="8703494" cy="593912"/>
          </a:xfrm>
        </p:spPr>
        <p:txBody>
          <a:bodyPr anchor="t">
            <a:noAutofit/>
          </a:bodyPr>
          <a:lstStyle>
            <a:lvl1pPr algn="l">
              <a:defRPr sz="3600" b="1" cap="all">
                <a:solidFill>
                  <a:srgbClr val="FF66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08921" y="1779429"/>
            <a:ext cx="8539891" cy="363731"/>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2690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0416" y="1253808"/>
            <a:ext cx="3707993" cy="542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09736" y="1253808"/>
            <a:ext cx="3707993" cy="542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48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413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Driving_Change_V2-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866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6A3"/>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2" name="Title 1"/>
          <p:cNvSpPr>
            <a:spLocks noGrp="1"/>
          </p:cNvSpPr>
          <p:nvPr>
            <p:ph type="ctrTitle"/>
          </p:nvPr>
        </p:nvSpPr>
        <p:spPr>
          <a:xfrm>
            <a:off x="4970283" y="2202778"/>
            <a:ext cx="3982825" cy="2387600"/>
          </a:xfrm>
        </p:spPr>
        <p:txBody>
          <a:bodyPr anchor="b"/>
          <a:lstStyle>
            <a:lvl1pPr algn="r">
              <a:defRPr sz="4500">
                <a:solidFill>
                  <a:schemeClr val="bg1"/>
                </a:solidFill>
                <a:latin typeface="Rockwell" panose="02060603020205020403" pitchFamily="18" charset="0"/>
              </a:defRPr>
            </a:lvl1pPr>
          </a:lstStyle>
          <a:p>
            <a:r>
              <a:rPr lang="en-US" dirty="0"/>
              <a:t>Click to edit Master title style</a:t>
            </a:r>
          </a:p>
        </p:txBody>
      </p:sp>
      <p:sp>
        <p:nvSpPr>
          <p:cNvPr id="3" name="Subtitle 2"/>
          <p:cNvSpPr>
            <a:spLocks noGrp="1"/>
          </p:cNvSpPr>
          <p:nvPr>
            <p:ph type="subTitle" idx="1"/>
          </p:nvPr>
        </p:nvSpPr>
        <p:spPr>
          <a:xfrm>
            <a:off x="4970283" y="4682453"/>
            <a:ext cx="3982825" cy="1030288"/>
          </a:xfrm>
        </p:spPr>
        <p:txBody>
          <a:bodyPr/>
          <a:lstStyle>
            <a:lvl1pPr marL="0" indent="0" algn="r">
              <a:buNone/>
              <a:defRPr sz="1800">
                <a:solidFill>
                  <a:schemeClr val="bg1"/>
                </a:solidFill>
                <a:latin typeface="Avenir LT Std 35 Light" panose="020B04020202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8" name="Picture Placeholder 17"/>
          <p:cNvSpPr>
            <a:spLocks noGrp="1"/>
          </p:cNvSpPr>
          <p:nvPr>
            <p:ph type="pic" sz="quarter" idx="14"/>
          </p:nvPr>
        </p:nvSpPr>
        <p:spPr>
          <a:xfrm>
            <a:off x="-530257" y="0"/>
            <a:ext cx="6363092" cy="6858000"/>
          </a:xfrm>
          <a:prstGeom prst="parallelogram">
            <a:avLst/>
          </a:prstGeom>
        </p:spPr>
        <p:txBody>
          <a:bodyPr/>
          <a:lstStyle/>
          <a:p>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127" y="6183477"/>
            <a:ext cx="2199980" cy="53799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7156" y="-84090"/>
            <a:ext cx="5156844" cy="7297690"/>
          </a:xfrm>
          <a:prstGeom prst="rect">
            <a:avLst/>
          </a:prstGeom>
        </p:spPr>
      </p:pic>
    </p:spTree>
    <p:extLst>
      <p:ext uri="{BB962C8B-B14F-4D97-AF65-F5344CB8AC3E}">
        <p14:creationId xmlns:p14="http://schemas.microsoft.com/office/powerpoint/2010/main" val="84546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1294"/>
            <a:ext cx="8229600" cy="66471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23556"/>
            <a:ext cx="8229600" cy="4667682"/>
          </a:xfrm>
        </p:spPr>
        <p:txBody>
          <a:bodyPr/>
          <a:lstStyle>
            <a:lvl1pPr>
              <a:defRPr>
                <a:solidFill>
                  <a:schemeClr val="tx1">
                    <a:lumMod val="95000"/>
                    <a:lumOff val="5000"/>
                  </a:schemeClr>
                </a:solidFill>
              </a:defRPr>
            </a:lvl1pPr>
            <a:lvl3pPr>
              <a:defRPr>
                <a:solidFill>
                  <a:srgbClr val="990000"/>
                </a:solidFill>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58566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0076A3"/>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10" name="Rectangle 9"/>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11" name="Rectangle 10"/>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70788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935" y="0"/>
            <a:ext cx="5156844" cy="729769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solidFill>
                  <a:schemeClr val="bg1"/>
                </a:solidFill>
                <a:latin typeface="Rockwell" panose="02060603020205020403" pitchFamily="18"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2100">
                <a:solidFill>
                  <a:schemeClr val="bg1"/>
                </a:solidFill>
                <a:latin typeface="Avenir LT Std 35 Light" panose="020B0402020203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1485565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EF7302-7257-4106-813C-9378CEFF376B}"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24F54-985A-4607-B5BD-BC5449824F5C}" type="slidenum">
              <a:rPr lang="en-US" smtClean="0"/>
              <a:t>‹#›</a:t>
            </a:fld>
            <a:endParaRPr lang="en-US"/>
          </a:p>
        </p:txBody>
      </p:sp>
      <p:sp>
        <p:nvSpPr>
          <p:cNvPr id="13"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17" name="Rectangle 16"/>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915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venir LT Std 35 Light" panose="020B0402020203020204" pitchFamily="34" charset="0"/>
              </a:defRPr>
            </a:lvl1pPr>
            <a:lvl2pPr>
              <a:defRPr>
                <a:latin typeface="Avenir LT Std 35 Light" panose="020B0402020203020204" pitchFamily="34" charset="0"/>
              </a:defRPr>
            </a:lvl2pPr>
            <a:lvl3pPr>
              <a:defRPr>
                <a:latin typeface="Avenir LT Std 35 Light" panose="020B0402020203020204" pitchFamily="34" charset="0"/>
              </a:defRPr>
            </a:lvl3pPr>
            <a:lvl4pPr>
              <a:defRPr>
                <a:latin typeface="Avenir LT Std 35 Light" panose="020B0402020203020204" pitchFamily="34" charset="0"/>
              </a:defRPr>
            </a:lvl4pPr>
            <a:lvl5pPr>
              <a:defRPr>
                <a:latin typeface="Avenir LT Std 35 Light" panose="020B04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venir LT Std 35 Light" panose="020B0402020203020204" pitchFamily="34" charset="0"/>
              </a:defRPr>
            </a:lvl1pPr>
            <a:lvl2pPr>
              <a:defRPr>
                <a:latin typeface="Avenir LT Std 35 Light" panose="020B0402020203020204" pitchFamily="34" charset="0"/>
              </a:defRPr>
            </a:lvl2pPr>
            <a:lvl3pPr>
              <a:defRPr>
                <a:latin typeface="Avenir LT Std 35 Light" panose="020B0402020203020204" pitchFamily="34" charset="0"/>
              </a:defRPr>
            </a:lvl3pPr>
            <a:lvl4pPr>
              <a:defRPr>
                <a:latin typeface="Avenir LT Std 35 Light" panose="020B0402020203020204" pitchFamily="34" charset="0"/>
              </a:defRPr>
            </a:lvl4pPr>
            <a:lvl5pPr>
              <a:defRPr>
                <a:latin typeface="Avenir LT Std 35 Light" panose="020B04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EF7302-7257-4106-813C-9378CEFF376B}"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924F54-985A-4607-B5BD-BC5449824F5C}" type="slidenum">
              <a:rPr lang="en-US" smtClean="0"/>
              <a:t>‹#›</a:t>
            </a:fld>
            <a:endParaRPr lang="en-US"/>
          </a:p>
        </p:txBody>
      </p:sp>
      <p:sp>
        <p:nvSpPr>
          <p:cNvPr id="17"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21" name="Rectangle 20"/>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04472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3"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17" name="Rectangle 16"/>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3868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F7302-7257-4106-813C-9378CEFF376B}"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1805748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350">
                <a:latin typeface="Avenir LT Std 35 Light" panose="020B0402020203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CEF7302-7257-4106-813C-9378CEFF376B}"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3644645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7422" y="245097"/>
            <a:ext cx="2949178" cy="1303254"/>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1" y="1"/>
            <a:ext cx="5670223"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5947422" y="1548351"/>
            <a:ext cx="2949178" cy="4503657"/>
          </a:xfrm>
        </p:spPr>
        <p:txBody>
          <a:bodyPr>
            <a:normAutofit/>
          </a:bodyPr>
          <a:lstStyle>
            <a:lvl1pPr marL="0" indent="0">
              <a:buNone/>
              <a:defRPr sz="1350">
                <a:latin typeface="Avenir LT Std 35 Light" panose="020B0402020203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CEF7302-7257-4106-813C-9378CEFF376B}"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256877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18"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22" name="Rectangle 21"/>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5133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368331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0" cap="none">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pic>
        <p:nvPicPr>
          <p:cNvPr id="4" name="Picture 3">
            <a:extLst>
              <a:ext uri="{FF2B5EF4-FFF2-40B4-BE49-F238E27FC236}">
                <a16:creationId xmlns:a16="http://schemas.microsoft.com/office/drawing/2014/main" id="{38397677-D839-1948-A859-164ADDFDB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2131783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ildings">
    <p:bg>
      <p:bgPr>
        <a:solidFill>
          <a:srgbClr val="713C7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674"/>
          <a:stretch/>
        </p:blipFill>
        <p:spPr>
          <a:xfrm>
            <a:off x="7002958" y="142241"/>
            <a:ext cx="1974056" cy="2377439"/>
          </a:xfrm>
          <a:prstGeom prst="rect">
            <a:avLst/>
          </a:prstGeom>
        </p:spPr>
      </p:pic>
      <p:sp>
        <p:nvSpPr>
          <p:cNvPr id="10" name="Rectangle 9"/>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511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munity">
    <p:bg>
      <p:bgPr>
        <a:solidFill>
          <a:srgbClr val="146A8D"/>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6" name="Title 1"/>
          <p:cNvSpPr>
            <a:spLocks noGrp="1"/>
          </p:cNvSpPr>
          <p:nvPr>
            <p:ph type="title"/>
          </p:nvPr>
        </p:nvSpPr>
        <p:spPr>
          <a:xfrm>
            <a:off x="373380" y="365126"/>
            <a:ext cx="8126730" cy="1325563"/>
          </a:xfrm>
        </p:spPr>
        <p:txBody>
          <a:bodyPr/>
          <a:lstStyle/>
          <a:p>
            <a:r>
              <a:rPr lang="en-US" dirty="0"/>
              <a:t>Click to edit Master title style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8515"/>
          <a:stretch/>
        </p:blipFill>
        <p:spPr>
          <a:xfrm>
            <a:off x="7002958" y="111761"/>
            <a:ext cx="1974056" cy="2407919"/>
          </a:xfrm>
          <a:prstGeom prst="rect">
            <a:avLst/>
          </a:prstGeom>
        </p:spPr>
      </p:pic>
      <p:sp>
        <p:nvSpPr>
          <p:cNvPr id="10" name="Rectangle 9"/>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3529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ergy &amp; Emissions">
    <p:bg>
      <p:bgPr>
        <a:solidFill>
          <a:srgbClr val="F7C12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674"/>
          <a:stretch/>
        </p:blipFill>
        <p:spPr>
          <a:xfrm>
            <a:off x="7002958" y="142241"/>
            <a:ext cx="1974056" cy="237743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6"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7" name="Rectangle 6"/>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631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ter">
    <p:bg>
      <p:bgPr>
        <a:solidFill>
          <a:srgbClr val="6ECAC9"/>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1218"/>
          <a:stretch/>
        </p:blipFill>
        <p:spPr>
          <a:xfrm>
            <a:off x="7002958" y="182881"/>
            <a:ext cx="1974056" cy="233679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14" name="Rectangle 13"/>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217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ste">
    <p:bg>
      <p:bgPr>
        <a:solidFill>
          <a:srgbClr val="D36B37"/>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0832"/>
          <a:stretch/>
        </p:blipFill>
        <p:spPr>
          <a:xfrm>
            <a:off x="7002958" y="172721"/>
            <a:ext cx="1974056" cy="234695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14" name="Rectangle 13"/>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9055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portation">
    <p:bg>
      <p:bgPr>
        <a:solidFill>
          <a:srgbClr val="2A3860"/>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7358"/>
          <a:stretch/>
        </p:blipFill>
        <p:spPr>
          <a:xfrm>
            <a:off x="7002958" y="81281"/>
            <a:ext cx="1974056" cy="243839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14" name="Rectangle 13"/>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268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ndscape">
    <p:bg>
      <p:bgPr>
        <a:solidFill>
          <a:srgbClr val="81A156"/>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902"/>
          <a:stretch/>
        </p:blipFill>
        <p:spPr>
          <a:xfrm>
            <a:off x="7002958" y="121921"/>
            <a:ext cx="1974056" cy="239775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14" name="Rectangle 13"/>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460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od">
    <p:bg>
      <p:bgPr>
        <a:solidFill>
          <a:srgbClr val="738284"/>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1990"/>
          <a:stretch/>
        </p:blipFill>
        <p:spPr>
          <a:xfrm>
            <a:off x="7002958" y="203201"/>
            <a:ext cx="1974056" cy="2316479"/>
          </a:xfrm>
          <a:prstGeom prst="rect">
            <a:avLst/>
          </a:prstGeom>
        </p:spPr>
      </p:pic>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373380" y="365126"/>
            <a:ext cx="8126730" cy="1325563"/>
          </a:xfrm>
        </p:spPr>
        <p:txBody>
          <a:bodyPr/>
          <a:lstStyle/>
          <a:p>
            <a:r>
              <a:rPr lang="en-US" dirty="0"/>
              <a:t>Click to edit Master title style</a:t>
            </a:r>
          </a:p>
        </p:txBody>
      </p:sp>
      <p:sp>
        <p:nvSpPr>
          <p:cNvPr id="14" name="Rectangle 13"/>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
          </p:nvPr>
        </p:nvSpPr>
        <p:spPr>
          <a:xfrm>
            <a:off x="628650" y="1901039"/>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156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6A3"/>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2" name="Title 1"/>
          <p:cNvSpPr>
            <a:spLocks noGrp="1"/>
          </p:cNvSpPr>
          <p:nvPr>
            <p:ph type="ctrTitle"/>
          </p:nvPr>
        </p:nvSpPr>
        <p:spPr>
          <a:xfrm>
            <a:off x="4970283" y="2202778"/>
            <a:ext cx="3982825" cy="2387600"/>
          </a:xfrm>
        </p:spPr>
        <p:txBody>
          <a:bodyPr anchor="b"/>
          <a:lstStyle>
            <a:lvl1pPr algn="r">
              <a:defRPr sz="4500">
                <a:solidFill>
                  <a:schemeClr val="bg1"/>
                </a:solidFill>
                <a:latin typeface="Rockwell" panose="02060603020205020403" pitchFamily="18" charset="0"/>
              </a:defRPr>
            </a:lvl1pPr>
          </a:lstStyle>
          <a:p>
            <a:r>
              <a:rPr lang="en-US" dirty="0"/>
              <a:t>Click to edit Master title style</a:t>
            </a:r>
          </a:p>
        </p:txBody>
      </p:sp>
      <p:sp>
        <p:nvSpPr>
          <p:cNvPr id="3" name="Subtitle 2"/>
          <p:cNvSpPr>
            <a:spLocks noGrp="1"/>
          </p:cNvSpPr>
          <p:nvPr>
            <p:ph type="subTitle" idx="1"/>
          </p:nvPr>
        </p:nvSpPr>
        <p:spPr>
          <a:xfrm>
            <a:off x="4970283" y="4682453"/>
            <a:ext cx="3982825" cy="1030288"/>
          </a:xfrm>
        </p:spPr>
        <p:txBody>
          <a:bodyPr/>
          <a:lstStyle>
            <a:lvl1pPr marL="0" indent="0" algn="r">
              <a:buNone/>
              <a:defRPr sz="1800">
                <a:solidFill>
                  <a:schemeClr val="bg1"/>
                </a:solidFill>
                <a:latin typeface="Avenir LT Std 35 Light" panose="020B04020202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8" name="Picture Placeholder 17"/>
          <p:cNvSpPr>
            <a:spLocks noGrp="1"/>
          </p:cNvSpPr>
          <p:nvPr>
            <p:ph type="pic" sz="quarter" idx="14"/>
          </p:nvPr>
        </p:nvSpPr>
        <p:spPr>
          <a:xfrm>
            <a:off x="-530257" y="0"/>
            <a:ext cx="6363092" cy="6858000"/>
          </a:xfrm>
          <a:prstGeom prst="parallelogram">
            <a:avLst/>
          </a:prstGeom>
        </p:spPr>
        <p:txBody>
          <a:bodyPr/>
          <a:lstStyle/>
          <a:p>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127" y="6183477"/>
            <a:ext cx="2199980" cy="53799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7156" y="-84090"/>
            <a:ext cx="5156844" cy="7297690"/>
          </a:xfrm>
          <a:prstGeom prst="rect">
            <a:avLst/>
          </a:prstGeom>
        </p:spPr>
      </p:pic>
    </p:spTree>
    <p:extLst>
      <p:ext uri="{BB962C8B-B14F-4D97-AF65-F5344CB8AC3E}">
        <p14:creationId xmlns:p14="http://schemas.microsoft.com/office/powerpoint/2010/main" val="3225934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0076A3"/>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10" name="Rectangle 9"/>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11" name="Rectangle 10"/>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6624576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56278"/>
            <a:ext cx="4038600" cy="3169885"/>
          </a:xfrm>
        </p:spPr>
        <p:txBody>
          <a:bodyPr/>
          <a:lstStyle>
            <a:lvl1pPr>
              <a:defRPr sz="2800" b="0">
                <a:solidFill>
                  <a:schemeClr val="tx1">
                    <a:lumMod val="95000"/>
                    <a:lumOff val="5000"/>
                  </a:schemeClr>
                </a:solidFill>
              </a:defRPr>
            </a:lvl1pPr>
            <a:lvl2pPr>
              <a:defRPr sz="2400"/>
            </a:lvl2pPr>
            <a:lvl3pPr>
              <a:defRPr sz="2000">
                <a:solidFill>
                  <a:srgbClr val="990000"/>
                </a:solidFill>
              </a:defRPr>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956278"/>
            <a:ext cx="4038600" cy="3169885"/>
          </a:xfrm>
        </p:spPr>
        <p:txBody>
          <a:bodyPr/>
          <a:lstStyle>
            <a:lvl1pPr>
              <a:defRPr sz="2800" b="0">
                <a:solidFill>
                  <a:schemeClr val="tx1">
                    <a:lumMod val="95000"/>
                    <a:lumOff val="5000"/>
                  </a:schemeClr>
                </a:solidFill>
              </a:defRPr>
            </a:lvl1pPr>
            <a:lvl2pPr>
              <a:defRPr sz="2400"/>
            </a:lvl2pPr>
            <a:lvl3pPr>
              <a:defRPr sz="2000">
                <a:solidFill>
                  <a:srgbClr val="990000"/>
                </a:solidFill>
              </a:defRPr>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a:extLst>
              <a:ext uri="{FF2B5EF4-FFF2-40B4-BE49-F238E27FC236}">
                <a16:creationId xmlns:a16="http://schemas.microsoft.com/office/drawing/2014/main" id="{2763D56D-4700-E841-8DC7-C27CD677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262840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935" y="0"/>
            <a:ext cx="5156844" cy="729769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solidFill>
                  <a:schemeClr val="bg1"/>
                </a:solidFill>
                <a:latin typeface="Rockwell" panose="02060603020205020403" pitchFamily="18"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2100">
                <a:solidFill>
                  <a:schemeClr val="bg1"/>
                </a:solidFill>
                <a:latin typeface="Avenir LT Std 35 Light" panose="020B0402020203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2539189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venir LT Std 35 Light" panose="020B0402020203020204" pitchFamily="34" charset="0"/>
              </a:defRPr>
            </a:lvl1pPr>
            <a:lvl2pPr>
              <a:defRPr>
                <a:latin typeface="Avenir LT Std 35 Light" panose="020B0402020203020204" pitchFamily="34" charset="0"/>
              </a:defRPr>
            </a:lvl2pPr>
            <a:lvl3pPr>
              <a:defRPr>
                <a:latin typeface="Avenir LT Std 35 Light" panose="020B0402020203020204" pitchFamily="34" charset="0"/>
              </a:defRPr>
            </a:lvl3pPr>
            <a:lvl4pPr>
              <a:defRPr>
                <a:latin typeface="Avenir LT Std 35 Light" panose="020B0402020203020204" pitchFamily="34" charset="0"/>
              </a:defRPr>
            </a:lvl4pPr>
            <a:lvl5pPr>
              <a:defRPr>
                <a:latin typeface="Avenir LT Std 35 Light" panose="020B04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venir LT Std 35 Light" panose="020B0402020203020204" pitchFamily="34" charset="0"/>
              </a:defRPr>
            </a:lvl1pPr>
            <a:lvl2pPr>
              <a:defRPr>
                <a:latin typeface="Avenir LT Std 35 Light" panose="020B0402020203020204" pitchFamily="34" charset="0"/>
              </a:defRPr>
            </a:lvl2pPr>
            <a:lvl3pPr>
              <a:defRPr>
                <a:latin typeface="Avenir LT Std 35 Light" panose="020B0402020203020204" pitchFamily="34" charset="0"/>
              </a:defRPr>
            </a:lvl3pPr>
            <a:lvl4pPr>
              <a:defRPr>
                <a:latin typeface="Avenir LT Std 35 Light" panose="020B0402020203020204" pitchFamily="34" charset="0"/>
              </a:defRPr>
            </a:lvl4pPr>
            <a:lvl5pPr>
              <a:defRPr>
                <a:latin typeface="Avenir LT Std 35 Light" panose="020B0402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EF7302-7257-4106-813C-9378CEFF376B}"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924F54-985A-4607-B5BD-BC5449824F5C}" type="slidenum">
              <a:rPr lang="en-US" smtClean="0"/>
              <a:t>‹#›</a:t>
            </a:fld>
            <a:endParaRPr lang="en-US"/>
          </a:p>
        </p:txBody>
      </p:sp>
      <p:sp>
        <p:nvSpPr>
          <p:cNvPr id="17" name="Title 1"/>
          <p:cNvSpPr>
            <a:spLocks noGrp="1"/>
          </p:cNvSpPr>
          <p:nvPr>
            <p:ph type="title"/>
          </p:nvPr>
        </p:nvSpPr>
        <p:spPr>
          <a:xfrm>
            <a:off x="1173480" y="365126"/>
            <a:ext cx="7341870" cy="1325563"/>
          </a:xfrm>
        </p:spPr>
        <p:txBody>
          <a:bodyPr/>
          <a:lstStyle>
            <a:lvl1pPr>
              <a:defRPr>
                <a:solidFill>
                  <a:schemeClr val="bg1"/>
                </a:solidFill>
                <a:latin typeface="Rockwell" panose="02060603020205020403" pitchFamily="18" charset="0"/>
              </a:defRPr>
            </a:lvl1pPr>
          </a:lstStyle>
          <a:p>
            <a:r>
              <a:rPr lang="en-US" dirty="0"/>
              <a:t>Click to edit Master title style</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21" name="Rectangle 20"/>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10214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114300" y="0"/>
            <a:ext cx="9029700" cy="6858000"/>
          </a:xfrm>
          <a:prstGeom prst="rect">
            <a:avLst/>
          </a:prstGeom>
          <a:solidFill>
            <a:srgbClr val="F9F9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Rectangle 9"/>
          <p:cNvSpPr/>
          <p:nvPr userDrawn="1"/>
        </p:nvSpPr>
        <p:spPr>
          <a:xfrm>
            <a:off x="114300" y="160337"/>
            <a:ext cx="8486775" cy="990601"/>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Title 1"/>
          <p:cNvSpPr>
            <a:spLocks noGrp="1"/>
          </p:cNvSpPr>
          <p:nvPr>
            <p:ph type="title" hasCustomPrompt="1"/>
          </p:nvPr>
        </p:nvSpPr>
        <p:spPr>
          <a:xfrm>
            <a:off x="628650" y="1"/>
            <a:ext cx="8515350"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189"/>
          <a:stretch/>
        </p:blipFill>
        <p:spPr>
          <a:xfrm>
            <a:off x="1" y="169862"/>
            <a:ext cx="640037" cy="1164036"/>
          </a:xfrm>
          <a:prstGeom prst="rect">
            <a:avLst/>
          </a:prstGeom>
        </p:spPr>
      </p:pic>
      <p:sp>
        <p:nvSpPr>
          <p:cNvPr id="2" name="Oval 1"/>
          <p:cNvSpPr/>
          <p:nvPr userDrawn="1"/>
        </p:nvSpPr>
        <p:spPr>
          <a:xfrm>
            <a:off x="8272463" y="169863"/>
            <a:ext cx="735806" cy="981075"/>
          </a:xfrm>
          <a:prstGeom prst="ellipse">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942684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F7302-7257-4106-813C-9378CEFF376B}"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966646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350">
                <a:latin typeface="Avenir LT Std 35 Light" panose="020B0402020203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CEF7302-7257-4106-813C-9378CEFF376B}"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489141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7422" y="245097"/>
            <a:ext cx="2949178" cy="1303254"/>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1" y="1"/>
            <a:ext cx="5670223"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5947422" y="1548351"/>
            <a:ext cx="2949178" cy="4503657"/>
          </a:xfrm>
        </p:spPr>
        <p:txBody>
          <a:bodyPr>
            <a:normAutofit/>
          </a:bodyPr>
          <a:lstStyle>
            <a:lvl1pPr marL="0" indent="0">
              <a:buNone/>
              <a:defRPr sz="1350">
                <a:latin typeface="Avenir LT Std 35 Light" panose="020B0402020203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0CEF7302-7257-4106-813C-9378CEFF376B}"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3552225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OS Standar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
        <p:nvSpPr>
          <p:cNvPr id="18" name="Title 1"/>
          <p:cNvSpPr>
            <a:spLocks noGrp="1"/>
          </p:cNvSpPr>
          <p:nvPr>
            <p:ph type="title"/>
          </p:nvPr>
        </p:nvSpPr>
        <p:spPr>
          <a:xfrm>
            <a:off x="1173480" y="365126"/>
            <a:ext cx="7341870" cy="1325563"/>
          </a:xfrm>
        </p:spPr>
        <p:txBody>
          <a:bodyPr/>
          <a:lstStyle>
            <a:lvl1pPr>
              <a:defRPr>
                <a:solidFill>
                  <a:schemeClr val="bg1"/>
                </a:solidFill>
                <a:latin typeface="Source Sans Pro Black" panose="020B0803030403020204" pitchFamily="34" charset="0"/>
                <a:ea typeface="Source Sans Pro Black" panose="020B0803030403020204" pitchFamily="34" charset="0"/>
              </a:defRPr>
            </a:lvl1pPr>
          </a:lstStyle>
          <a:p>
            <a:r>
              <a:rPr lang="en-US" dirty="0"/>
              <a:t>Click to edit Master title style</a:t>
            </a:r>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6189"/>
          <a:stretch/>
        </p:blipFill>
        <p:spPr>
          <a:xfrm>
            <a:off x="0" y="182563"/>
            <a:ext cx="1558290" cy="2834063"/>
          </a:xfrm>
          <a:prstGeom prst="rect">
            <a:avLst/>
          </a:prstGeom>
        </p:spPr>
      </p:pic>
      <p:sp>
        <p:nvSpPr>
          <p:cNvPr id="22" name="Rectangle 21"/>
          <p:cNvSpPr/>
          <p:nvPr userDrawn="1"/>
        </p:nvSpPr>
        <p:spPr>
          <a:xfrm>
            <a:off x="0" y="1690688"/>
            <a:ext cx="9144000" cy="51673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0" y="1"/>
            <a:ext cx="9144000" cy="3651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52850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EF7302-7257-4106-813C-9378CEFF376B}"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24F54-985A-4607-B5BD-BC5449824F5C}" type="slidenum">
              <a:rPr lang="en-US" smtClean="0"/>
              <a:t>‹#›</a:t>
            </a:fld>
            <a:endParaRPr lang="en-US"/>
          </a:p>
        </p:txBody>
      </p:sp>
    </p:spTree>
    <p:extLst>
      <p:ext uri="{BB962C8B-B14F-4D97-AF65-F5344CB8AC3E}">
        <p14:creationId xmlns:p14="http://schemas.microsoft.com/office/powerpoint/2010/main" val="255857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ergy_TITLE">
    <p:bg>
      <p:bgPr>
        <a:solidFill>
          <a:srgbClr val="F7C1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1" name="Rectangle 10"/>
          <p:cNvSpPr/>
          <p:nvPr userDrawn="1"/>
        </p:nvSpPr>
        <p:spPr>
          <a:xfrm>
            <a:off x="7115397" y="139701"/>
            <a:ext cx="1888754" cy="2518339"/>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766602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ergy_Left">
    <p:bg>
      <p:bgPr>
        <a:solidFill>
          <a:srgbClr val="F7C122"/>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F7C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4"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a:off x="8229600" y="160337"/>
            <a:ext cx="742951" cy="990601"/>
            <a:chOff x="6096000" y="2124075"/>
            <a:chExt cx="1435100" cy="1435100"/>
          </a:xfrm>
        </p:grpSpPr>
        <p:sp>
          <p:nvSpPr>
            <p:cNvPr id="17" name="Oval 16"/>
            <p:cNvSpPr/>
            <p:nvPr userDrawn="1"/>
          </p:nvSpPr>
          <p:spPr>
            <a:xfrm>
              <a:off x="6096000" y="2124075"/>
              <a:ext cx="1435100" cy="143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2130425"/>
              <a:ext cx="1428750" cy="1428750"/>
            </a:xfrm>
            <a:prstGeom prst="rect">
              <a:avLst/>
            </a:prstGeom>
          </p:spPr>
        </p:pic>
      </p:grpSp>
      <p:sp>
        <p:nvSpPr>
          <p:cNvPr id="15" name="Rectangle 14"/>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4744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3097389"/>
            <a:ext cx="4040188" cy="3028774"/>
          </a:xfrm>
        </p:spPr>
        <p:txBody>
          <a:bodyPr/>
          <a:lstStyle>
            <a:lvl1pPr>
              <a:defRPr sz="2400">
                <a:solidFill>
                  <a:schemeClr val="tx1">
                    <a:lumMod val="95000"/>
                    <a:lumOff val="5000"/>
                  </a:schemeClr>
                </a:solidFill>
              </a:defRPr>
            </a:lvl1pPr>
            <a:lvl2pPr>
              <a:defRPr sz="2000"/>
            </a:lvl2pPr>
            <a:lvl3pPr>
              <a:defRPr sz="1800">
                <a:solidFill>
                  <a:srgbClr val="990000"/>
                </a:solidFill>
              </a:defRPr>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3097389"/>
            <a:ext cx="4041775" cy="3028774"/>
          </a:xfrm>
        </p:spPr>
        <p:txBody>
          <a:bodyPr/>
          <a:lstStyle>
            <a:lvl1pPr>
              <a:defRPr sz="2400">
                <a:solidFill>
                  <a:schemeClr val="tx1">
                    <a:lumMod val="95000"/>
                    <a:lumOff val="5000"/>
                  </a:schemeClr>
                </a:solidFill>
              </a:defRPr>
            </a:lvl1pPr>
            <a:lvl2pPr>
              <a:defRPr sz="2000"/>
            </a:lvl2pPr>
            <a:lvl3pPr>
              <a:defRPr sz="1800">
                <a:solidFill>
                  <a:srgbClr val="990000"/>
                </a:solidFill>
              </a:defRPr>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a:extLst>
              <a:ext uri="{FF2B5EF4-FFF2-40B4-BE49-F238E27FC236}">
                <a16:creationId xmlns:a16="http://schemas.microsoft.com/office/drawing/2014/main" id="{525D1F80-3F65-934E-A1D1-3E15CEE493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187329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ergy_Right">
    <p:bg>
      <p:bgPr>
        <a:solidFill>
          <a:srgbClr val="F7C122"/>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F7C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3" name="Group 12"/>
          <p:cNvGrpSpPr/>
          <p:nvPr userDrawn="1"/>
        </p:nvGrpSpPr>
        <p:grpSpPr>
          <a:xfrm>
            <a:off x="257175" y="160337"/>
            <a:ext cx="742951" cy="990601"/>
            <a:chOff x="6096000" y="2124075"/>
            <a:chExt cx="1435100" cy="1435100"/>
          </a:xfrm>
        </p:grpSpPr>
        <p:sp>
          <p:nvSpPr>
            <p:cNvPr id="18" name="Oval 17"/>
            <p:cNvSpPr/>
            <p:nvPr userDrawn="1"/>
          </p:nvSpPr>
          <p:spPr>
            <a:xfrm>
              <a:off x="6096000" y="2124075"/>
              <a:ext cx="1435100" cy="143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2130425"/>
              <a:ext cx="1428750" cy="1428750"/>
            </a:xfrm>
            <a:prstGeom prst="rect">
              <a:avLst/>
            </a:prstGeom>
          </p:spPr>
        </p:pic>
      </p:grpSp>
    </p:spTree>
    <p:extLst>
      <p:ext uri="{BB962C8B-B14F-4D97-AF65-F5344CB8AC3E}">
        <p14:creationId xmlns:p14="http://schemas.microsoft.com/office/powerpoint/2010/main" val="4202439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ildings_TITLE">
    <p:bg>
      <p:bgPr>
        <a:solidFill>
          <a:srgbClr val="713C7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1" name="Rectangle 10"/>
          <p:cNvSpPr/>
          <p:nvPr userDrawn="1"/>
        </p:nvSpPr>
        <p:spPr>
          <a:xfrm>
            <a:off x="7119881" y="102681"/>
            <a:ext cx="1912912" cy="2550549"/>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189161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ildings_Left">
    <p:bg>
      <p:bgPr>
        <a:solidFill>
          <a:srgbClr val="713C74"/>
        </a:solidFill>
        <a:effectLst/>
      </p:bgPr>
    </p:bg>
    <p:spTree>
      <p:nvGrpSpPr>
        <p:cNvPr id="1" name=""/>
        <p:cNvGrpSpPr/>
        <p:nvPr/>
      </p:nvGrpSpPr>
      <p:grpSpPr>
        <a:xfrm>
          <a:off x="0" y="0"/>
          <a:ext cx="0" cy="0"/>
          <a:chOff x="0" y="0"/>
          <a:chExt cx="0" cy="0"/>
        </a:xfrm>
      </p:grpSpPr>
      <p:sp>
        <p:nvSpPr>
          <p:cNvPr id="10" name="Rectangle 9"/>
          <p:cNvSpPr/>
          <p:nvPr userDrawn="1"/>
        </p:nvSpPr>
        <p:spPr>
          <a:xfrm>
            <a:off x="114300" y="0"/>
            <a:ext cx="902970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114300" y="160337"/>
            <a:ext cx="8486775" cy="990601"/>
          </a:xfrm>
          <a:prstGeom prst="rect">
            <a:avLst/>
          </a:prstGeom>
          <a:solidFill>
            <a:srgbClr val="71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8209430" y="160336"/>
            <a:ext cx="748904" cy="998538"/>
            <a:chOff x="10591799" y="1901039"/>
            <a:chExt cx="990601" cy="990601"/>
          </a:xfrm>
        </p:grpSpPr>
        <p:sp>
          <p:nvSpPr>
            <p:cNvPr id="8" name="Oval 7"/>
            <p:cNvSpPr/>
            <p:nvPr userDrawn="1"/>
          </p:nvSpPr>
          <p:spPr>
            <a:xfrm>
              <a:off x="10591799" y="1901039"/>
              <a:ext cx="990601" cy="990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799" y="1901039"/>
              <a:ext cx="990601" cy="990601"/>
            </a:xfrm>
            <a:prstGeom prst="rect">
              <a:avLst/>
            </a:prstGeom>
          </p:spPr>
        </p:pic>
      </p:grpSp>
      <p:sp>
        <p:nvSpPr>
          <p:cNvPr id="14" name="Rectangle 13"/>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410262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ildings_Right">
    <p:bg>
      <p:bgPr>
        <a:solidFill>
          <a:srgbClr val="713C74"/>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71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228600" y="160336"/>
            <a:ext cx="742951" cy="990601"/>
            <a:chOff x="10591799" y="1901039"/>
            <a:chExt cx="990601" cy="990601"/>
          </a:xfrm>
        </p:grpSpPr>
        <p:sp>
          <p:nvSpPr>
            <p:cNvPr id="8" name="Oval 7"/>
            <p:cNvSpPr/>
            <p:nvPr userDrawn="1"/>
          </p:nvSpPr>
          <p:spPr>
            <a:xfrm>
              <a:off x="10591799" y="1901039"/>
              <a:ext cx="990601" cy="990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799" y="1901039"/>
              <a:ext cx="990601" cy="990601"/>
            </a:xfrm>
            <a:prstGeom prst="rect">
              <a:avLst/>
            </a:prstGeom>
          </p:spPr>
        </p:pic>
      </p:gr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620783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munity_TITLE">
    <p:bg>
      <p:bgPr>
        <a:solidFill>
          <a:srgbClr val="005E8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4"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15" name="Rectangle 14"/>
          <p:cNvSpPr/>
          <p:nvPr userDrawn="1"/>
        </p:nvSpPr>
        <p:spPr>
          <a:xfrm>
            <a:off x="7239001" y="80565"/>
            <a:ext cx="1825527" cy="2434036"/>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544534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munity_Left">
    <p:bg>
      <p:bgPr>
        <a:solidFill>
          <a:srgbClr val="146A8D"/>
        </a:solidFill>
        <a:effectLst/>
      </p:bgPr>
    </p:bg>
    <p:spTree>
      <p:nvGrpSpPr>
        <p:cNvPr id="1" name=""/>
        <p:cNvGrpSpPr/>
        <p:nvPr/>
      </p:nvGrpSpPr>
      <p:grpSpPr>
        <a:xfrm>
          <a:off x="0" y="0"/>
          <a:ext cx="0" cy="0"/>
          <a:chOff x="0" y="0"/>
          <a:chExt cx="0" cy="0"/>
        </a:xfrm>
      </p:grpSpPr>
      <p:sp>
        <p:nvSpPr>
          <p:cNvPr id="10" name="Rectangle 9"/>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3" name="Rectangle 12"/>
          <p:cNvSpPr/>
          <p:nvPr userDrawn="1"/>
        </p:nvSpPr>
        <p:spPr>
          <a:xfrm>
            <a:off x="114300" y="160337"/>
            <a:ext cx="8486775" cy="990601"/>
          </a:xfrm>
          <a:prstGeom prst="rect">
            <a:avLst/>
          </a:prstGeom>
          <a:solidFill>
            <a:srgbClr val="14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8" name="Group 7"/>
          <p:cNvGrpSpPr/>
          <p:nvPr userDrawn="1"/>
        </p:nvGrpSpPr>
        <p:grpSpPr>
          <a:xfrm>
            <a:off x="8229600" y="160337"/>
            <a:ext cx="742951" cy="990601"/>
            <a:chOff x="5381625" y="2714625"/>
            <a:chExt cx="1428750" cy="1428750"/>
          </a:xfrm>
        </p:grpSpPr>
        <p:sp>
          <p:nvSpPr>
            <p:cNvPr id="7" name="Oval 6"/>
            <p:cNvSpPr/>
            <p:nvPr userDrawn="1"/>
          </p:nvSpPr>
          <p:spPr>
            <a:xfrm>
              <a:off x="5381625" y="2714625"/>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25" y="2714625"/>
              <a:ext cx="1428750" cy="1428750"/>
            </a:xfrm>
            <a:prstGeom prst="rect">
              <a:avLst/>
            </a:prstGeom>
          </p:spPr>
        </p:pic>
      </p:grpSp>
      <p:sp>
        <p:nvSpPr>
          <p:cNvPr id="14"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5"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683103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munity_Right">
    <p:bg>
      <p:bgPr>
        <a:solidFill>
          <a:srgbClr val="005E84"/>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00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5" name="Group 14"/>
          <p:cNvGrpSpPr/>
          <p:nvPr userDrawn="1"/>
        </p:nvGrpSpPr>
        <p:grpSpPr>
          <a:xfrm>
            <a:off x="238125" y="160336"/>
            <a:ext cx="742951" cy="990601"/>
            <a:chOff x="5381625" y="2714625"/>
            <a:chExt cx="1428750" cy="1428750"/>
          </a:xfrm>
        </p:grpSpPr>
        <p:sp>
          <p:nvSpPr>
            <p:cNvPr id="16" name="Oval 15"/>
            <p:cNvSpPr/>
            <p:nvPr userDrawn="1"/>
          </p:nvSpPr>
          <p:spPr>
            <a:xfrm>
              <a:off x="5381625" y="2714625"/>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25" y="2714625"/>
              <a:ext cx="1428750" cy="1428750"/>
            </a:xfrm>
            <a:prstGeom prst="rect">
              <a:avLst/>
            </a:prstGeom>
          </p:spPr>
        </p:pic>
      </p:grpSp>
    </p:spTree>
    <p:extLst>
      <p:ext uri="{BB962C8B-B14F-4D97-AF65-F5344CB8AC3E}">
        <p14:creationId xmlns:p14="http://schemas.microsoft.com/office/powerpoint/2010/main" val="2162461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od_TITLE">
    <p:bg>
      <p:bgPr>
        <a:solidFill>
          <a:srgbClr val="73828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8"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9" name="Rectangle 8"/>
          <p:cNvSpPr/>
          <p:nvPr userDrawn="1"/>
        </p:nvSpPr>
        <p:spPr>
          <a:xfrm>
            <a:off x="7119881" y="-38100"/>
            <a:ext cx="1914525" cy="2552700"/>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139536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od_Left">
    <p:bg>
      <p:bgPr>
        <a:solidFill>
          <a:srgbClr val="738284"/>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738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7"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8229600" y="160337"/>
            <a:ext cx="742951" cy="990601"/>
            <a:chOff x="8610600" y="2295525"/>
            <a:chExt cx="1428750" cy="1428750"/>
          </a:xfrm>
        </p:grpSpPr>
        <p:sp>
          <p:nvSpPr>
            <p:cNvPr id="6" name="Oval 5"/>
            <p:cNvSpPr/>
            <p:nvPr userDrawn="1"/>
          </p:nvSpPr>
          <p:spPr>
            <a:xfrm>
              <a:off x="8610600" y="2295525"/>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2295525"/>
              <a:ext cx="1428750" cy="1428750"/>
            </a:xfrm>
            <a:prstGeom prst="rect">
              <a:avLst/>
            </a:prstGeom>
          </p:spPr>
        </p:pic>
      </p:grpSp>
      <p:sp>
        <p:nvSpPr>
          <p:cNvPr id="13" name="Rectangle 12"/>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952063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od_Right">
    <p:bg>
      <p:bgPr>
        <a:solidFill>
          <a:srgbClr val="738284"/>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a:xfrm>
            <a:off x="657225" y="160337"/>
            <a:ext cx="8486775" cy="990601"/>
          </a:xfrm>
          <a:prstGeom prst="rect">
            <a:avLst/>
          </a:prstGeom>
          <a:solidFill>
            <a:srgbClr val="738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5" name="Group 14"/>
          <p:cNvGrpSpPr/>
          <p:nvPr userDrawn="1"/>
        </p:nvGrpSpPr>
        <p:grpSpPr>
          <a:xfrm>
            <a:off x="228600" y="160337"/>
            <a:ext cx="742951" cy="990601"/>
            <a:chOff x="8610600" y="2295525"/>
            <a:chExt cx="1428750" cy="1428750"/>
          </a:xfrm>
        </p:grpSpPr>
        <p:sp>
          <p:nvSpPr>
            <p:cNvPr id="16" name="Oval 15"/>
            <p:cNvSpPr/>
            <p:nvPr userDrawn="1"/>
          </p:nvSpPr>
          <p:spPr>
            <a:xfrm>
              <a:off x="8610600" y="2295525"/>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2295525"/>
              <a:ext cx="1428750" cy="1428750"/>
            </a:xfrm>
            <a:prstGeom prst="rect">
              <a:avLst/>
            </a:prstGeom>
          </p:spPr>
        </p:pic>
      </p:grpSp>
    </p:spTree>
    <p:extLst>
      <p:ext uri="{BB962C8B-B14F-4D97-AF65-F5344CB8AC3E}">
        <p14:creationId xmlns:p14="http://schemas.microsoft.com/office/powerpoint/2010/main" val="10011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DF70B1FF-BD98-6845-88C2-CC9D142DA6D4}" type="datetimeFigureOut">
              <a:rPr lang="en-US" altLang="en-US"/>
              <a:pPr>
                <a:defRPr/>
              </a:pPr>
              <a:t>3/21/2022</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5A198D1F-68EB-BE4C-B5E9-2F12C801D433}" type="slidenum">
              <a:rPr lang="en-US" altLang="en-US"/>
              <a:pPr>
                <a:defRPr/>
              </a:pPr>
              <a:t>‹#›</a:t>
            </a:fld>
            <a:endParaRPr lang="en-US" altLang="en-US"/>
          </a:p>
        </p:txBody>
      </p:sp>
      <p:pic>
        <p:nvPicPr>
          <p:cNvPr id="6" name="Picture 5">
            <a:extLst>
              <a:ext uri="{FF2B5EF4-FFF2-40B4-BE49-F238E27FC236}">
                <a16:creationId xmlns:a16="http://schemas.microsoft.com/office/drawing/2014/main" id="{C4FF7A4D-909A-AF44-8E8B-FAFD6A4F5A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13750423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ndscape_TITLE">
    <p:bg>
      <p:bgPr>
        <a:solidFill>
          <a:srgbClr val="81A156"/>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9"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10" name="Rectangle 9"/>
          <p:cNvSpPr/>
          <p:nvPr userDrawn="1"/>
        </p:nvSpPr>
        <p:spPr>
          <a:xfrm>
            <a:off x="7286625" y="25400"/>
            <a:ext cx="1733550" cy="2311400"/>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443005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ndscape_Left">
    <p:bg>
      <p:bgPr>
        <a:solidFill>
          <a:srgbClr val="81A156"/>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81A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7"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8229600" y="160337"/>
            <a:ext cx="742951" cy="990601"/>
            <a:chOff x="6724650" y="2021681"/>
            <a:chExt cx="1428750" cy="1428750"/>
          </a:xfrm>
        </p:grpSpPr>
        <p:sp>
          <p:nvSpPr>
            <p:cNvPr id="6" name="Oval 5"/>
            <p:cNvSpPr/>
            <p:nvPr userDrawn="1"/>
          </p:nvSpPr>
          <p:spPr>
            <a:xfrm>
              <a:off x="6737350" y="2034381"/>
              <a:ext cx="1407319" cy="14073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4650" y="2021681"/>
              <a:ext cx="1428750" cy="1428750"/>
            </a:xfrm>
            <a:prstGeom prst="rect">
              <a:avLst/>
            </a:prstGeom>
          </p:spPr>
        </p:pic>
      </p:grpSp>
      <p:sp>
        <p:nvSpPr>
          <p:cNvPr id="13" name="Rectangle 12"/>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522798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ndscape_Right">
    <p:bg>
      <p:bgPr>
        <a:solidFill>
          <a:srgbClr val="81A156"/>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81A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3" name="Group 12"/>
          <p:cNvGrpSpPr/>
          <p:nvPr userDrawn="1"/>
        </p:nvGrpSpPr>
        <p:grpSpPr>
          <a:xfrm>
            <a:off x="228600" y="160337"/>
            <a:ext cx="742951" cy="990601"/>
            <a:chOff x="6724650" y="2021681"/>
            <a:chExt cx="1428750" cy="1428750"/>
          </a:xfrm>
        </p:grpSpPr>
        <p:sp>
          <p:nvSpPr>
            <p:cNvPr id="18" name="Oval 17"/>
            <p:cNvSpPr/>
            <p:nvPr userDrawn="1"/>
          </p:nvSpPr>
          <p:spPr>
            <a:xfrm>
              <a:off x="6737350" y="2034381"/>
              <a:ext cx="1407319" cy="14073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4650" y="2021681"/>
              <a:ext cx="1428750" cy="1428750"/>
            </a:xfrm>
            <a:prstGeom prst="rect">
              <a:avLst/>
            </a:prstGeom>
          </p:spPr>
        </p:pic>
      </p:grpSp>
    </p:spTree>
    <p:extLst>
      <p:ext uri="{BB962C8B-B14F-4D97-AF65-F5344CB8AC3E}">
        <p14:creationId xmlns:p14="http://schemas.microsoft.com/office/powerpoint/2010/main" val="130686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portation_TITLE">
    <p:bg>
      <p:bgPr>
        <a:solidFill>
          <a:srgbClr val="18275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9"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10" name="Rectangle 9"/>
          <p:cNvSpPr/>
          <p:nvPr userDrawn="1"/>
        </p:nvSpPr>
        <p:spPr>
          <a:xfrm>
            <a:off x="7162800" y="131638"/>
            <a:ext cx="1834066" cy="2445421"/>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197081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portation_Left">
    <p:bg>
      <p:bgPr>
        <a:solidFill>
          <a:srgbClr val="182752"/>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7"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8239125" y="160337"/>
            <a:ext cx="742951" cy="990601"/>
            <a:chOff x="8153400" y="1941512"/>
            <a:chExt cx="1428750" cy="1428750"/>
          </a:xfrm>
        </p:grpSpPr>
        <p:sp>
          <p:nvSpPr>
            <p:cNvPr id="6" name="Oval 5"/>
            <p:cNvSpPr/>
            <p:nvPr userDrawn="1"/>
          </p:nvSpPr>
          <p:spPr>
            <a:xfrm>
              <a:off x="8153400" y="1941512"/>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1941512"/>
              <a:ext cx="1428750" cy="1428750"/>
            </a:xfrm>
            <a:prstGeom prst="rect">
              <a:avLst/>
            </a:prstGeom>
          </p:spPr>
        </p:pic>
      </p:grpSp>
      <p:sp>
        <p:nvSpPr>
          <p:cNvPr id="13" name="Rectangle 12"/>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837809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ansportation_Right">
    <p:bg>
      <p:bgPr>
        <a:solidFill>
          <a:srgbClr val="182752"/>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5" name="Group 14"/>
          <p:cNvGrpSpPr/>
          <p:nvPr userDrawn="1"/>
        </p:nvGrpSpPr>
        <p:grpSpPr>
          <a:xfrm>
            <a:off x="276225" y="160337"/>
            <a:ext cx="742951" cy="990601"/>
            <a:chOff x="8153400" y="1941512"/>
            <a:chExt cx="1428750" cy="1428750"/>
          </a:xfrm>
        </p:grpSpPr>
        <p:sp>
          <p:nvSpPr>
            <p:cNvPr id="16" name="Oval 15"/>
            <p:cNvSpPr/>
            <p:nvPr userDrawn="1"/>
          </p:nvSpPr>
          <p:spPr>
            <a:xfrm>
              <a:off x="8153400" y="1941512"/>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1941512"/>
              <a:ext cx="1428750" cy="1428750"/>
            </a:xfrm>
            <a:prstGeom prst="rect">
              <a:avLst/>
            </a:prstGeom>
          </p:spPr>
        </p:pic>
      </p:grpSp>
    </p:spTree>
    <p:extLst>
      <p:ext uri="{BB962C8B-B14F-4D97-AF65-F5344CB8AC3E}">
        <p14:creationId xmlns:p14="http://schemas.microsoft.com/office/powerpoint/2010/main" val="1722227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aste_TITLE">
    <p:bg>
      <p:bgPr>
        <a:solidFill>
          <a:srgbClr val="D36B37"/>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11" name="Rectangle 10"/>
          <p:cNvSpPr/>
          <p:nvPr userDrawn="1"/>
        </p:nvSpPr>
        <p:spPr>
          <a:xfrm>
            <a:off x="7124700" y="0"/>
            <a:ext cx="1905000" cy="2540000"/>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837479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aste_Left">
    <p:bg>
      <p:bgPr>
        <a:solidFill>
          <a:srgbClr val="D36B37"/>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D3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7"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8239125" y="160337"/>
            <a:ext cx="742951" cy="990601"/>
            <a:chOff x="6943725" y="1941512"/>
            <a:chExt cx="1428750" cy="1428750"/>
          </a:xfrm>
        </p:grpSpPr>
        <p:sp>
          <p:nvSpPr>
            <p:cNvPr id="6" name="Oval 5"/>
            <p:cNvSpPr/>
            <p:nvPr userDrawn="1"/>
          </p:nvSpPr>
          <p:spPr>
            <a:xfrm>
              <a:off x="6943725" y="1941512"/>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3725" y="1941512"/>
              <a:ext cx="1428750" cy="1428750"/>
            </a:xfrm>
            <a:prstGeom prst="rect">
              <a:avLst/>
            </a:prstGeom>
          </p:spPr>
        </p:pic>
      </p:grpSp>
      <p:sp>
        <p:nvSpPr>
          <p:cNvPr id="13" name="Rectangle 12"/>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87809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ste_Right">
    <p:bg>
      <p:bgPr>
        <a:solidFill>
          <a:srgbClr val="D36B37"/>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D36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3" name="Group 12"/>
          <p:cNvGrpSpPr/>
          <p:nvPr userDrawn="1"/>
        </p:nvGrpSpPr>
        <p:grpSpPr>
          <a:xfrm>
            <a:off x="257175" y="160337"/>
            <a:ext cx="742951" cy="990601"/>
            <a:chOff x="6943725" y="1941512"/>
            <a:chExt cx="1428750" cy="1428750"/>
          </a:xfrm>
        </p:grpSpPr>
        <p:sp>
          <p:nvSpPr>
            <p:cNvPr id="18" name="Oval 17"/>
            <p:cNvSpPr/>
            <p:nvPr userDrawn="1"/>
          </p:nvSpPr>
          <p:spPr>
            <a:xfrm>
              <a:off x="6943725" y="1941512"/>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3725" y="1941512"/>
              <a:ext cx="1428750" cy="1428750"/>
            </a:xfrm>
            <a:prstGeom prst="rect">
              <a:avLst/>
            </a:prstGeom>
          </p:spPr>
        </p:pic>
      </p:grpSp>
    </p:spTree>
    <p:extLst>
      <p:ext uri="{BB962C8B-B14F-4D97-AF65-F5344CB8AC3E}">
        <p14:creationId xmlns:p14="http://schemas.microsoft.com/office/powerpoint/2010/main" val="2204627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ater_TITLE">
    <p:bg>
      <p:bgPr>
        <a:solidFill>
          <a:srgbClr val="6ECA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7175"/>
            <a:ext cx="9144000" cy="1384300"/>
          </a:xfrm>
        </p:spPr>
        <p:txBody>
          <a:bodyPr>
            <a:normAutofit/>
          </a:bodyPr>
          <a:lstStyle>
            <a:lvl1pPr algn="ctr">
              <a:defRPr sz="3300">
                <a:solidFill>
                  <a:schemeClr val="bg1"/>
                </a:solidFill>
                <a:latin typeface="Source Sans Pro Black" panose="020B0803030403020204" pitchFamily="34" charset="0"/>
                <a:ea typeface="Source Sans Pro Black" panose="020B0803030403020204" pitchFamily="34" charset="0"/>
              </a:defRPr>
            </a:lvl1pPr>
          </a:lstStyle>
          <a:p>
            <a:endParaRPr lang="en-US"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0" name="Rectangle 9"/>
          <p:cNvSpPr/>
          <p:nvPr userDrawn="1"/>
        </p:nvSpPr>
        <p:spPr>
          <a:xfrm>
            <a:off x="7172325" y="0"/>
            <a:ext cx="1905000" cy="2540000"/>
          </a:xfrm>
          <a:prstGeom prst="rect">
            <a:avLst/>
          </a:prstGeom>
          <a:blipFill>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47178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B61AA-5708-4D43-8A5B-C544E5527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230821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ater_Left">
    <p:bg>
      <p:bgPr>
        <a:solidFill>
          <a:srgbClr val="6ECAC9"/>
        </a:solidFill>
        <a:effectLst/>
      </p:bgPr>
    </p:bg>
    <p:spTree>
      <p:nvGrpSpPr>
        <p:cNvPr id="1" name=""/>
        <p:cNvGrpSpPr/>
        <p:nvPr/>
      </p:nvGrpSpPr>
      <p:grpSpPr>
        <a:xfrm>
          <a:off x="0" y="0"/>
          <a:ext cx="0" cy="0"/>
          <a:chOff x="0" y="0"/>
          <a:chExt cx="0" cy="0"/>
        </a:xfrm>
      </p:grpSpPr>
      <p:sp>
        <p:nvSpPr>
          <p:cNvPr id="11" name="Rectangle 10"/>
          <p:cNvSpPr/>
          <p:nvPr userDrawn="1"/>
        </p:nvSpPr>
        <p:spPr>
          <a:xfrm>
            <a:off x="114300" y="0"/>
            <a:ext cx="9029700"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Rectangle 11"/>
          <p:cNvSpPr/>
          <p:nvPr userDrawn="1"/>
        </p:nvSpPr>
        <p:spPr>
          <a:xfrm>
            <a:off x="114300" y="160337"/>
            <a:ext cx="8486775" cy="990601"/>
          </a:xfrm>
          <a:prstGeom prst="rect">
            <a:avLst/>
          </a:prstGeom>
          <a:solidFill>
            <a:srgbClr val="6E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Title 1"/>
          <p:cNvSpPr>
            <a:spLocks noGrp="1"/>
          </p:cNvSpPr>
          <p:nvPr>
            <p:ph type="title" hasCustomPrompt="1"/>
          </p:nvPr>
        </p:nvSpPr>
        <p:spPr>
          <a:xfrm>
            <a:off x="276225" y="1"/>
            <a:ext cx="8867775" cy="1311275"/>
          </a:xfrm>
        </p:spPr>
        <p:txBody>
          <a:bodyPr>
            <a:normAutofit/>
          </a:bodyPr>
          <a:lstStyle>
            <a:lvl1pPr algn="l">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17"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8229600" y="160337"/>
            <a:ext cx="742951" cy="990601"/>
            <a:chOff x="7181850" y="1861343"/>
            <a:chExt cx="1428750" cy="1428750"/>
          </a:xfrm>
        </p:grpSpPr>
        <p:sp>
          <p:nvSpPr>
            <p:cNvPr id="6" name="Oval 5"/>
            <p:cNvSpPr/>
            <p:nvPr userDrawn="1"/>
          </p:nvSpPr>
          <p:spPr>
            <a:xfrm>
              <a:off x="7181850" y="1861343"/>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850" y="1861343"/>
              <a:ext cx="1428750" cy="1428750"/>
            </a:xfrm>
            <a:prstGeom prst="rect">
              <a:avLst/>
            </a:prstGeom>
          </p:spPr>
        </p:pic>
      </p:grpSp>
      <p:sp>
        <p:nvSpPr>
          <p:cNvPr id="8" name="Rectangle 7"/>
          <p:cNvSpPr/>
          <p:nvPr userDrawn="1"/>
        </p:nvSpPr>
        <p:spPr>
          <a:xfrm>
            <a:off x="0" y="0"/>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24265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ater_Right">
    <p:bg>
      <p:bgPr>
        <a:solidFill>
          <a:srgbClr val="6ECAC9"/>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048750" cy="6858000"/>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600075" y="160336"/>
            <a:ext cx="8486775" cy="990601"/>
          </a:xfrm>
          <a:prstGeom prst="rect">
            <a:avLst/>
          </a:prstGeom>
          <a:solidFill>
            <a:srgbClr val="6E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le 1"/>
          <p:cNvSpPr>
            <a:spLocks noGrp="1"/>
          </p:cNvSpPr>
          <p:nvPr>
            <p:ph type="title" hasCustomPrompt="1"/>
          </p:nvPr>
        </p:nvSpPr>
        <p:spPr>
          <a:xfrm>
            <a:off x="276225" y="1"/>
            <a:ext cx="8772525" cy="1311275"/>
          </a:xfrm>
        </p:spPr>
        <p:txBody>
          <a:bodyPr>
            <a:normAutofit/>
          </a:bodyPr>
          <a:lstStyle>
            <a:lvl1pPr algn="r">
              <a:defRPr sz="3300">
                <a:solidFill>
                  <a:schemeClr val="bg1"/>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CEF7302-7257-4106-813C-9378CEFF376B}" type="datetimeFigureOut">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24F54-985A-4607-B5BD-BC5449824F5C}" type="slidenum">
              <a:rPr lang="en-US" smtClean="0"/>
              <a:t>‹#›</a:t>
            </a:fld>
            <a:endParaRPr lang="en-US"/>
          </a:p>
        </p:txBody>
      </p:sp>
      <p:sp>
        <p:nvSpPr>
          <p:cNvPr id="12" name="Content Placeholder 2"/>
          <p:cNvSpPr>
            <a:spLocks noGrp="1"/>
          </p:cNvSpPr>
          <p:nvPr>
            <p:ph idx="1"/>
          </p:nvPr>
        </p:nvSpPr>
        <p:spPr>
          <a:xfrm>
            <a:off x="414338" y="1658143"/>
            <a:ext cx="7886700" cy="435133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8963025" y="-4"/>
            <a:ext cx="180975" cy="160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15" name="Group 14"/>
          <p:cNvGrpSpPr/>
          <p:nvPr userDrawn="1"/>
        </p:nvGrpSpPr>
        <p:grpSpPr>
          <a:xfrm>
            <a:off x="276225" y="160337"/>
            <a:ext cx="742951" cy="990601"/>
            <a:chOff x="7181850" y="1861343"/>
            <a:chExt cx="1428750" cy="1428750"/>
          </a:xfrm>
        </p:grpSpPr>
        <p:sp>
          <p:nvSpPr>
            <p:cNvPr id="16" name="Oval 15"/>
            <p:cNvSpPr/>
            <p:nvPr userDrawn="1"/>
          </p:nvSpPr>
          <p:spPr>
            <a:xfrm>
              <a:off x="7181850" y="1861343"/>
              <a:ext cx="1428750" cy="1428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850" y="1861343"/>
              <a:ext cx="1428750" cy="1428750"/>
            </a:xfrm>
            <a:prstGeom prst="rect">
              <a:avLst/>
            </a:prstGeom>
          </p:spPr>
        </p:pic>
      </p:grpSp>
    </p:spTree>
    <p:extLst>
      <p:ext uri="{BB962C8B-B14F-4D97-AF65-F5344CB8AC3E}">
        <p14:creationId xmlns:p14="http://schemas.microsoft.com/office/powerpoint/2010/main" val="182508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0" name="Shape 10"/>
          <p:cNvSpPr>
            <a:spLocks noGrp="1"/>
          </p:cNvSpPr>
          <p:nvPr>
            <p:ph type="title"/>
          </p:nvPr>
        </p:nvSpPr>
        <p:spPr>
          <a:xfrm>
            <a:off x="4970281" y="488278"/>
            <a:ext cx="3982826" cy="4102101"/>
          </a:xfrm>
          <a:prstGeom prst="rect">
            <a:avLst/>
          </a:prstGeom>
        </p:spPr>
        <p:txBody>
          <a:bodyPr anchor="b"/>
          <a:lstStyle>
            <a:lvl1pPr algn="r">
              <a:defRPr sz="4500"/>
            </a:lvl1pPr>
          </a:lstStyle>
          <a:p>
            <a:pPr lvl="0">
              <a:defRPr sz="1800">
                <a:solidFill>
                  <a:srgbClr val="000000"/>
                </a:solidFill>
              </a:defRPr>
            </a:pPr>
            <a:r>
              <a:rPr sz="4500">
                <a:solidFill>
                  <a:srgbClr val="FFFFFF"/>
                </a:solidFill>
              </a:rPr>
              <a:t>Title Text</a:t>
            </a:r>
          </a:p>
        </p:txBody>
      </p:sp>
      <p:sp>
        <p:nvSpPr>
          <p:cNvPr id="11" name="Shape 11"/>
          <p:cNvSpPr>
            <a:spLocks noGrp="1"/>
          </p:cNvSpPr>
          <p:nvPr>
            <p:ph type="body" idx="1"/>
          </p:nvPr>
        </p:nvSpPr>
        <p:spPr>
          <a:xfrm>
            <a:off x="4970281" y="4682452"/>
            <a:ext cx="3982826" cy="2175548"/>
          </a:xfrm>
          <a:prstGeom prst="rect">
            <a:avLst/>
          </a:prstGeom>
        </p:spPr>
        <p:txBody>
          <a:bodyPr/>
          <a:lstStyle>
            <a:lvl1pPr marL="0" indent="0" algn="r">
              <a:buSzTx/>
              <a:buFontTx/>
              <a:buNone/>
              <a:defRPr sz="1800">
                <a:solidFill>
                  <a:srgbClr val="FFFFFF"/>
                </a:solidFill>
                <a:latin typeface="Avenir LT Std 35 Light"/>
                <a:ea typeface="Avenir LT Std 35 Light"/>
                <a:cs typeface="Avenir LT Std 35 Light"/>
                <a:sym typeface="Avenir LT Std 35 Light"/>
              </a:defRPr>
            </a:lvl1pPr>
            <a:lvl2pPr marL="0" indent="342900" algn="r">
              <a:buSzTx/>
              <a:buFontTx/>
              <a:buNone/>
              <a:defRPr sz="1800">
                <a:solidFill>
                  <a:srgbClr val="FFFFFF"/>
                </a:solidFill>
                <a:latin typeface="Avenir LT Std 35 Light"/>
                <a:ea typeface="Avenir LT Std 35 Light"/>
                <a:cs typeface="Avenir LT Std 35 Light"/>
                <a:sym typeface="Avenir LT Std 35 Light"/>
              </a:defRPr>
            </a:lvl2pPr>
            <a:lvl3pPr marL="0" indent="685800" algn="r">
              <a:buSzTx/>
              <a:buFontTx/>
              <a:buNone/>
              <a:defRPr sz="1800">
                <a:solidFill>
                  <a:srgbClr val="FFFFFF"/>
                </a:solidFill>
                <a:latin typeface="Avenir LT Std 35 Light"/>
                <a:ea typeface="Avenir LT Std 35 Light"/>
                <a:cs typeface="Avenir LT Std 35 Light"/>
                <a:sym typeface="Avenir LT Std 35 Light"/>
              </a:defRPr>
            </a:lvl3pPr>
            <a:lvl4pPr marL="0" indent="1028700" algn="r">
              <a:buSzTx/>
              <a:buFontTx/>
              <a:buNone/>
              <a:defRPr sz="1800">
                <a:solidFill>
                  <a:srgbClr val="FFFFFF"/>
                </a:solidFill>
                <a:latin typeface="Avenir LT Std 35 Light"/>
                <a:ea typeface="Avenir LT Std 35 Light"/>
                <a:cs typeface="Avenir LT Std 35 Light"/>
                <a:sym typeface="Avenir LT Std 35 Light"/>
              </a:defRPr>
            </a:lvl4pPr>
            <a:lvl5pPr marL="0" indent="1371600" algn="r">
              <a:buSzTx/>
              <a:buFontTx/>
              <a:buNone/>
              <a:defRPr sz="1800">
                <a:solidFill>
                  <a:srgbClr val="FFFFFF"/>
                </a:solidFill>
                <a:latin typeface="Avenir LT Std 35 Light"/>
                <a:ea typeface="Avenir LT Std 35 Light"/>
                <a:cs typeface="Avenir LT Std 35 Light"/>
                <a:sym typeface="Avenir LT Std 35 Light"/>
              </a:defRPr>
            </a:lvl5pPr>
          </a:lstStyle>
          <a:p>
            <a:pPr lvl="0">
              <a:defRPr sz="1800">
                <a:solidFill>
                  <a:srgbClr val="000000"/>
                </a:solidFill>
              </a:defRPr>
            </a:pPr>
            <a:r>
              <a:rPr sz="1800">
                <a:solidFill>
                  <a:srgbClr val="FFFFFF"/>
                </a:solidFill>
              </a:rPr>
              <a:t>Body Level One</a:t>
            </a:r>
          </a:p>
          <a:p>
            <a:pPr lvl="1">
              <a:defRPr sz="1800">
                <a:solidFill>
                  <a:srgbClr val="000000"/>
                </a:solidFill>
              </a:defRPr>
            </a:pPr>
            <a:r>
              <a:rPr sz="1800">
                <a:solidFill>
                  <a:srgbClr val="FFFFFF"/>
                </a:solidFill>
              </a:rPr>
              <a:t>Body Level Two</a:t>
            </a:r>
          </a:p>
          <a:p>
            <a:pPr lvl="2">
              <a:defRPr sz="1800">
                <a:solidFill>
                  <a:srgbClr val="000000"/>
                </a:solidFill>
              </a:defRPr>
            </a:pPr>
            <a:r>
              <a:rPr sz="1800">
                <a:solidFill>
                  <a:srgbClr val="FFFFFF"/>
                </a:solidFill>
              </a:rPr>
              <a:t>Body Level Three</a:t>
            </a:r>
          </a:p>
          <a:p>
            <a:pPr lvl="3">
              <a:defRPr sz="1800">
                <a:solidFill>
                  <a:srgbClr val="000000"/>
                </a:solidFill>
              </a:defRPr>
            </a:pPr>
            <a:r>
              <a:rPr sz="1800">
                <a:solidFill>
                  <a:srgbClr val="FFFFFF"/>
                </a:solidFill>
              </a:rPr>
              <a:t>Body Level Four</a:t>
            </a:r>
          </a:p>
          <a:p>
            <a:pPr lvl="4">
              <a:defRPr sz="1800">
                <a:solidFill>
                  <a:srgbClr val="000000"/>
                </a:solidFill>
              </a:defRPr>
            </a:pPr>
            <a:r>
              <a:rPr sz="1800">
                <a:solidFill>
                  <a:srgbClr val="FFFFFF"/>
                </a:solidFill>
              </a:rPr>
              <a:t>Body Level Five</a:t>
            </a:r>
          </a:p>
        </p:txBody>
      </p:sp>
      <p:pic>
        <p:nvPicPr>
          <p:cNvPr id="12" name="image1.png"/>
          <p:cNvPicPr/>
          <p:nvPr/>
        </p:nvPicPr>
        <p:blipFill>
          <a:blip r:embed="rId2"/>
          <a:stretch>
            <a:fillRect/>
          </a:stretch>
        </p:blipFill>
        <p:spPr>
          <a:xfrm>
            <a:off x="6753127" y="6183476"/>
            <a:ext cx="2199981" cy="538000"/>
          </a:xfrm>
          <a:prstGeom prst="rect">
            <a:avLst/>
          </a:prstGeom>
          <a:ln w="12700">
            <a:miter lim="400000"/>
          </a:ln>
        </p:spPr>
      </p:pic>
      <p:pic>
        <p:nvPicPr>
          <p:cNvPr id="13" name="image2.png"/>
          <p:cNvPicPr/>
          <p:nvPr/>
        </p:nvPicPr>
        <p:blipFill>
          <a:blip r:embed="rId3"/>
          <a:stretch>
            <a:fillRect/>
          </a:stretch>
        </p:blipFill>
        <p:spPr>
          <a:xfrm>
            <a:off x="3987156" y="-84090"/>
            <a:ext cx="5156844" cy="7297691"/>
          </a:xfrm>
          <a:prstGeom prst="rect">
            <a:avLst/>
          </a:prstGeom>
          <a:ln w="12700">
            <a:miter lim="400000"/>
          </a:ln>
        </p:spPr>
      </p:pic>
    </p:spTree>
    <p:extLst>
      <p:ext uri="{BB962C8B-B14F-4D97-AF65-F5344CB8AC3E}">
        <p14:creationId xmlns:p14="http://schemas.microsoft.com/office/powerpoint/2010/main" val="345299836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9" name="image2.png"/>
          <p:cNvPicPr/>
          <p:nvPr/>
        </p:nvPicPr>
        <p:blipFill>
          <a:blip r:embed="rId2"/>
          <a:stretch>
            <a:fillRect/>
          </a:stretch>
        </p:blipFill>
        <p:spPr>
          <a:xfrm>
            <a:off x="-862935" y="0"/>
            <a:ext cx="5156844" cy="7297691"/>
          </a:xfrm>
          <a:prstGeom prst="rect">
            <a:avLst/>
          </a:prstGeom>
          <a:ln w="12700">
            <a:miter lim="400000"/>
          </a:ln>
        </p:spPr>
      </p:pic>
      <p:sp>
        <p:nvSpPr>
          <p:cNvPr id="20" name="Shape 20"/>
          <p:cNvSpPr>
            <a:spLocks noGrp="1"/>
          </p:cNvSpPr>
          <p:nvPr>
            <p:ph type="title"/>
          </p:nvPr>
        </p:nvSpPr>
        <p:spPr>
          <a:xfrm>
            <a:off x="623888" y="1"/>
            <a:ext cx="7886700" cy="4562475"/>
          </a:xfrm>
          <a:prstGeom prst="rect">
            <a:avLst/>
          </a:prstGeom>
        </p:spPr>
        <p:txBody>
          <a:bodyPr anchor="b"/>
          <a:lstStyle>
            <a:lvl1pPr>
              <a:defRPr sz="4500"/>
            </a:lvl1pPr>
          </a:lstStyle>
          <a:p>
            <a:pPr lvl="0">
              <a:defRPr sz="1800">
                <a:solidFill>
                  <a:srgbClr val="000000"/>
                </a:solidFill>
              </a:defRPr>
            </a:pPr>
            <a:r>
              <a:rPr sz="4500">
                <a:solidFill>
                  <a:srgbClr val="FFFFFF"/>
                </a:solidFill>
              </a:rPr>
              <a:t>Title Text</a:t>
            </a:r>
          </a:p>
        </p:txBody>
      </p:sp>
      <p:sp>
        <p:nvSpPr>
          <p:cNvPr id="21" name="Shape 21"/>
          <p:cNvSpPr>
            <a:spLocks noGrp="1"/>
          </p:cNvSpPr>
          <p:nvPr>
            <p:ph type="body" idx="1"/>
          </p:nvPr>
        </p:nvSpPr>
        <p:spPr>
          <a:xfrm>
            <a:off x="623888" y="4589462"/>
            <a:ext cx="7886700" cy="2268538"/>
          </a:xfrm>
          <a:prstGeom prst="rect">
            <a:avLst/>
          </a:prstGeom>
        </p:spPr>
        <p:txBody>
          <a:bodyPr/>
          <a:lstStyle>
            <a:lvl1pPr marL="0" indent="0">
              <a:buSzTx/>
              <a:buFontTx/>
              <a:buNone/>
              <a:defRPr>
                <a:solidFill>
                  <a:srgbClr val="FFFFFF"/>
                </a:solidFill>
                <a:latin typeface="Avenir LT Std 35 Light"/>
                <a:ea typeface="Avenir LT Std 35 Light"/>
                <a:cs typeface="Avenir LT Std 35 Light"/>
                <a:sym typeface="Avenir LT Std 35 Light"/>
              </a:defRPr>
            </a:lvl1pPr>
            <a:lvl2pPr marL="0" indent="342900">
              <a:buSzTx/>
              <a:buFontTx/>
              <a:buNone/>
              <a:defRPr>
                <a:solidFill>
                  <a:srgbClr val="FFFFFF"/>
                </a:solidFill>
                <a:latin typeface="Avenir LT Std 35 Light"/>
                <a:ea typeface="Avenir LT Std 35 Light"/>
                <a:cs typeface="Avenir LT Std 35 Light"/>
                <a:sym typeface="Avenir LT Std 35 Light"/>
              </a:defRPr>
            </a:lvl2pPr>
            <a:lvl3pPr marL="0" indent="685800">
              <a:buSzTx/>
              <a:buFontTx/>
              <a:buNone/>
              <a:defRPr>
                <a:solidFill>
                  <a:srgbClr val="FFFFFF"/>
                </a:solidFill>
                <a:latin typeface="Avenir LT Std 35 Light"/>
                <a:ea typeface="Avenir LT Std 35 Light"/>
                <a:cs typeface="Avenir LT Std 35 Light"/>
                <a:sym typeface="Avenir LT Std 35 Light"/>
              </a:defRPr>
            </a:lvl3pPr>
            <a:lvl4pPr marL="0" indent="1028700">
              <a:buSzTx/>
              <a:buFontTx/>
              <a:buNone/>
              <a:defRPr>
                <a:solidFill>
                  <a:srgbClr val="FFFFFF"/>
                </a:solidFill>
                <a:latin typeface="Avenir LT Std 35 Light"/>
                <a:ea typeface="Avenir LT Std 35 Light"/>
                <a:cs typeface="Avenir LT Std 35 Light"/>
                <a:sym typeface="Avenir LT Std 35 Light"/>
              </a:defRPr>
            </a:lvl4pPr>
            <a:lvl5pPr marL="0" indent="1371600">
              <a:buSzTx/>
              <a:buFontTx/>
              <a:buNone/>
              <a:defRPr>
                <a:solidFill>
                  <a:srgbClr val="FFFFFF"/>
                </a:solidFill>
                <a:latin typeface="Avenir LT Std 35 Light"/>
                <a:ea typeface="Avenir LT Std 35 Light"/>
                <a:cs typeface="Avenir LT Std 35 Light"/>
                <a:sym typeface="Avenir LT Std 35 Light"/>
              </a:defRPr>
            </a:lvl5pPr>
          </a:lstStyle>
          <a:p>
            <a:pPr lvl="0">
              <a:defRPr sz="1800">
                <a:solidFill>
                  <a:srgbClr val="000000"/>
                </a:solidFill>
              </a:defRPr>
            </a:pPr>
            <a:r>
              <a:rPr sz="2100">
                <a:solidFill>
                  <a:srgbClr val="FFFFFF"/>
                </a:solidFill>
              </a:rPr>
              <a:t>Body Level One</a:t>
            </a:r>
          </a:p>
          <a:p>
            <a:pPr lvl="1">
              <a:defRPr sz="1800">
                <a:solidFill>
                  <a:srgbClr val="000000"/>
                </a:solidFill>
              </a:defRPr>
            </a:pPr>
            <a:r>
              <a:rPr sz="2100">
                <a:solidFill>
                  <a:srgbClr val="FFFFFF"/>
                </a:solidFill>
              </a:rPr>
              <a:t>Body Level Two</a:t>
            </a:r>
          </a:p>
          <a:p>
            <a:pPr lvl="2">
              <a:defRPr sz="1800">
                <a:solidFill>
                  <a:srgbClr val="000000"/>
                </a:solidFill>
              </a:defRPr>
            </a:pPr>
            <a:r>
              <a:rPr sz="2100">
                <a:solidFill>
                  <a:srgbClr val="FFFFFF"/>
                </a:solidFill>
              </a:rPr>
              <a:t>Body Level Three</a:t>
            </a:r>
          </a:p>
          <a:p>
            <a:pPr lvl="3">
              <a:defRPr sz="1800">
                <a:solidFill>
                  <a:srgbClr val="000000"/>
                </a:solidFill>
              </a:defRPr>
            </a:pPr>
            <a:r>
              <a:rPr sz="2100">
                <a:solidFill>
                  <a:srgbClr val="FFFFFF"/>
                </a:solidFill>
              </a:rPr>
              <a:t>Body Level Four</a:t>
            </a:r>
          </a:p>
          <a:p>
            <a:pPr lvl="4">
              <a:defRPr sz="1800">
                <a:solidFill>
                  <a:srgbClr val="000000"/>
                </a:solidFill>
              </a:defRPr>
            </a:pPr>
            <a:r>
              <a:rPr sz="2100">
                <a:solidFill>
                  <a:srgbClr val="FFFFFF"/>
                </a:solidFill>
              </a:rPr>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18653307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 name="Shape 24"/>
          <p:cNvSpPr>
            <a:spLocks noGrp="1"/>
          </p:cNvSpPr>
          <p:nvPr>
            <p:ph type="body" idx="1"/>
          </p:nvPr>
        </p:nvSpPr>
        <p:spPr>
          <a:xfrm>
            <a:off x="628650" y="1825626"/>
            <a:ext cx="3886200" cy="5032375"/>
          </a:xfrm>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6" name="Shape 26"/>
          <p:cNvSpPr>
            <a:spLocks noGrp="1"/>
          </p:cNvSpPr>
          <p:nvPr>
            <p:ph type="title"/>
          </p:nvPr>
        </p:nvSpPr>
        <p:spPr>
          <a:xfrm>
            <a:off x="1173480" y="230188"/>
            <a:ext cx="7341871" cy="1595439"/>
          </a:xfrm>
          <a:prstGeom prst="rect">
            <a:avLst/>
          </a:prstGeom>
        </p:spPr>
        <p:txBody>
          <a:bodyPr/>
          <a:lstStyle/>
          <a:p>
            <a:pPr lvl="0">
              <a:defRPr sz="1800">
                <a:solidFill>
                  <a:srgbClr val="000000"/>
                </a:solidFill>
              </a:defRPr>
            </a:pPr>
            <a:r>
              <a:rPr sz="3300">
                <a:solidFill>
                  <a:srgbClr val="FFFFFF"/>
                </a:solidFill>
              </a:rPr>
              <a:t>Title Text</a:t>
            </a:r>
          </a:p>
        </p:txBody>
      </p:sp>
    </p:spTree>
    <p:extLst>
      <p:ext uri="{BB962C8B-B14F-4D97-AF65-F5344CB8AC3E}">
        <p14:creationId xmlns:p14="http://schemas.microsoft.com/office/powerpoint/2010/main" val="28949118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8" name="Shape 28"/>
          <p:cNvSpPr>
            <a:spLocks noGrp="1"/>
          </p:cNvSpPr>
          <p:nvPr>
            <p:ph type="body" idx="1"/>
          </p:nvPr>
        </p:nvSpPr>
        <p:spPr>
          <a:xfrm>
            <a:off x="629841" y="1681164"/>
            <a:ext cx="3868342" cy="823913"/>
          </a:xfrm>
          <a:prstGeom prst="rect">
            <a:avLst/>
          </a:prstGeom>
        </p:spPr>
        <p:txBody>
          <a:bodyPr anchor="b"/>
          <a:lstStyle>
            <a:lvl1pPr marL="0" indent="0">
              <a:buSzTx/>
              <a:buFontTx/>
              <a:buNone/>
              <a:defRPr b="1"/>
            </a:lvl1pPr>
            <a:lvl2pPr marL="0" indent="342900">
              <a:buSzTx/>
              <a:buFontTx/>
              <a:buNone/>
              <a:defRPr b="1"/>
            </a:lvl2pPr>
            <a:lvl3pPr marL="0" indent="685800">
              <a:buSzTx/>
              <a:buFontTx/>
              <a:buNone/>
              <a:defRPr b="1"/>
            </a:lvl3pPr>
            <a:lvl4pPr marL="0" indent="1028700">
              <a:buSzTx/>
              <a:buFontTx/>
              <a:buNone/>
              <a:defRPr b="1"/>
            </a:lvl4pPr>
            <a:lvl5pPr marL="0" indent="1371600">
              <a:buSzTx/>
              <a:buFontTx/>
              <a:buNone/>
              <a:defRPr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0" name="Shape 30"/>
          <p:cNvSpPr>
            <a:spLocks noGrp="1"/>
          </p:cNvSpPr>
          <p:nvPr>
            <p:ph type="title"/>
          </p:nvPr>
        </p:nvSpPr>
        <p:spPr>
          <a:xfrm>
            <a:off x="1173480" y="365126"/>
            <a:ext cx="7341871" cy="1325563"/>
          </a:xfrm>
          <a:prstGeom prst="rect">
            <a:avLst/>
          </a:prstGeom>
        </p:spPr>
        <p:txBody>
          <a:bodyPr/>
          <a:lstStyle/>
          <a:p>
            <a:pPr lvl="0">
              <a:defRPr sz="1800">
                <a:solidFill>
                  <a:srgbClr val="000000"/>
                </a:solidFill>
              </a:defRPr>
            </a:pPr>
            <a:r>
              <a:rPr sz="3300">
                <a:solidFill>
                  <a:srgbClr val="FFFFFF"/>
                </a:solidFill>
              </a:rPr>
              <a:t>Title Text</a:t>
            </a:r>
          </a:p>
        </p:txBody>
      </p:sp>
    </p:spTree>
    <p:extLst>
      <p:ext uri="{BB962C8B-B14F-4D97-AF65-F5344CB8AC3E}">
        <p14:creationId xmlns:p14="http://schemas.microsoft.com/office/powerpoint/2010/main" val="165724330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68733707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7" name="Shape 37"/>
          <p:cNvSpPr>
            <a:spLocks noGrp="1"/>
          </p:cNvSpPr>
          <p:nvPr>
            <p:ph type="title"/>
          </p:nvPr>
        </p:nvSpPr>
        <p:spPr>
          <a:xfrm>
            <a:off x="629841" y="0"/>
            <a:ext cx="2949179" cy="2057400"/>
          </a:xfrm>
          <a:prstGeom prst="rect">
            <a:avLst/>
          </a:prstGeom>
        </p:spPr>
        <p:txBody>
          <a:bodyPr anchor="b"/>
          <a:lstStyle>
            <a:lvl1pPr>
              <a:defRPr sz="2400"/>
            </a:lvl1pPr>
          </a:lstStyle>
          <a:p>
            <a:pPr lvl="0">
              <a:defRPr sz="1800">
                <a:solidFill>
                  <a:srgbClr val="000000"/>
                </a:solidFill>
              </a:defRPr>
            </a:pPr>
            <a:r>
              <a:rPr sz="2400">
                <a:solidFill>
                  <a:srgbClr val="FFFFFF"/>
                </a:solidFill>
              </a:rPr>
              <a:t>Title Text</a:t>
            </a:r>
          </a:p>
        </p:txBody>
      </p:sp>
      <p:sp>
        <p:nvSpPr>
          <p:cNvPr id="38" name="Shape 38"/>
          <p:cNvSpPr>
            <a:spLocks noGrp="1"/>
          </p:cNvSpPr>
          <p:nvPr>
            <p:ph type="body" idx="1"/>
          </p:nvPr>
        </p:nvSpPr>
        <p:spPr>
          <a:xfrm>
            <a:off x="3887390" y="987426"/>
            <a:ext cx="4629151" cy="5870575"/>
          </a:xfrm>
          <a:prstGeom prst="rect">
            <a:avLst/>
          </a:prstGeom>
        </p:spPr>
        <p:txBody>
          <a:bodyPr/>
          <a:lstStyle>
            <a:lvl1pPr>
              <a:defRPr sz="2400"/>
            </a:lvl1pPr>
            <a:lvl2pPr marL="538843" indent="-195943">
              <a:defRPr sz="2400"/>
            </a:lvl2pPr>
            <a:lvl3pPr marL="914400" indent="-228600">
              <a:defRPr sz="2400"/>
            </a:lvl3pPr>
            <a:lvl4pPr marL="1303020" indent="-274320">
              <a:defRPr sz="2400"/>
            </a:lvl4pPr>
            <a:lvl5pPr marL="1645920" indent="-274320">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9879652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1" name="Shape 41"/>
          <p:cNvSpPr>
            <a:spLocks noGrp="1"/>
          </p:cNvSpPr>
          <p:nvPr>
            <p:ph type="title"/>
          </p:nvPr>
        </p:nvSpPr>
        <p:spPr>
          <a:xfrm>
            <a:off x="5947421" y="245097"/>
            <a:ext cx="2949179" cy="1303254"/>
          </a:xfrm>
          <a:prstGeom prst="rect">
            <a:avLst/>
          </a:prstGeom>
        </p:spPr>
        <p:txBody>
          <a:bodyPr anchor="b"/>
          <a:lstStyle>
            <a:lvl1pPr>
              <a:defRPr sz="2400"/>
            </a:lvl1pPr>
          </a:lstStyle>
          <a:p>
            <a:pPr lvl="0">
              <a:defRPr sz="1800">
                <a:solidFill>
                  <a:srgbClr val="000000"/>
                </a:solidFill>
              </a:defRPr>
            </a:pPr>
            <a:r>
              <a:rPr sz="2400">
                <a:solidFill>
                  <a:srgbClr val="FFFFFF"/>
                </a:solidFill>
              </a:rPr>
              <a:t>Title Text</a:t>
            </a:r>
          </a:p>
        </p:txBody>
      </p:sp>
      <p:sp>
        <p:nvSpPr>
          <p:cNvPr id="42" name="Shape 42"/>
          <p:cNvSpPr>
            <a:spLocks noGrp="1"/>
          </p:cNvSpPr>
          <p:nvPr>
            <p:ph type="body" idx="1"/>
          </p:nvPr>
        </p:nvSpPr>
        <p:spPr>
          <a:xfrm>
            <a:off x="5947421" y="1548349"/>
            <a:ext cx="2949179" cy="4503658"/>
          </a:xfrm>
          <a:prstGeom prst="rect">
            <a:avLst/>
          </a:prstGeom>
        </p:spPr>
        <p:txBody>
          <a:bodyPr/>
          <a:lstStyle>
            <a:lvl1pPr marL="0" indent="0">
              <a:buSzTx/>
              <a:buFontTx/>
              <a:buNone/>
              <a:defRPr sz="1350">
                <a:latin typeface="Avenir LT Std 35 Light"/>
                <a:ea typeface="Avenir LT Std 35 Light"/>
                <a:cs typeface="Avenir LT Std 35 Light"/>
                <a:sym typeface="Avenir LT Std 35 Light"/>
              </a:defRPr>
            </a:lvl1pPr>
            <a:lvl2pPr marL="0" indent="342900">
              <a:buSzTx/>
              <a:buFontTx/>
              <a:buNone/>
              <a:defRPr sz="1350">
                <a:latin typeface="Avenir LT Std 35 Light"/>
                <a:ea typeface="Avenir LT Std 35 Light"/>
                <a:cs typeface="Avenir LT Std 35 Light"/>
                <a:sym typeface="Avenir LT Std 35 Light"/>
              </a:defRPr>
            </a:lvl2pPr>
            <a:lvl3pPr marL="0" indent="685800">
              <a:buSzTx/>
              <a:buFontTx/>
              <a:buNone/>
              <a:defRPr sz="1350">
                <a:latin typeface="Avenir LT Std 35 Light"/>
                <a:ea typeface="Avenir LT Std 35 Light"/>
                <a:cs typeface="Avenir LT Std 35 Light"/>
                <a:sym typeface="Avenir LT Std 35 Light"/>
              </a:defRPr>
            </a:lvl3pPr>
            <a:lvl4pPr marL="0" indent="1028700">
              <a:buSzTx/>
              <a:buFontTx/>
              <a:buNone/>
              <a:defRPr sz="1350">
                <a:latin typeface="Avenir LT Std 35 Light"/>
                <a:ea typeface="Avenir LT Std 35 Light"/>
                <a:cs typeface="Avenir LT Std 35 Light"/>
                <a:sym typeface="Avenir LT Std 35 Light"/>
              </a:defRPr>
            </a:lvl4pPr>
            <a:lvl5pPr marL="0" indent="1371600">
              <a:buSzTx/>
              <a:buFontTx/>
              <a:buNone/>
              <a:defRPr sz="1350">
                <a:latin typeface="Avenir LT Std 35 Light"/>
                <a:ea typeface="Avenir LT Std 35 Light"/>
                <a:cs typeface="Avenir LT Std 35 Light"/>
                <a:sym typeface="Avenir LT Std 35 Light"/>
              </a:defRPr>
            </a:lvl5pPr>
          </a:lstStyle>
          <a:p>
            <a:pPr lvl="0"/>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5348821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5" name="Shape 45"/>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46" name="Shape 4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47" name="Shape 47"/>
          <p:cNvSpPr>
            <a:spLocks noGrp="1"/>
          </p:cNvSpPr>
          <p:nvPr>
            <p:ph type="title"/>
          </p:nvPr>
        </p:nvSpPr>
        <p:spPr>
          <a:prstGeom prst="rect">
            <a:avLst/>
          </a:prstGeom>
        </p:spPr>
        <p:txBody>
          <a:bodyPr/>
          <a:lstStyle/>
          <a:p>
            <a:pPr lvl="0">
              <a:defRPr sz="1800">
                <a:solidFill>
                  <a:srgbClr val="000000"/>
                </a:solidFill>
              </a:defRPr>
            </a:pPr>
            <a:r>
              <a:rPr sz="3300">
                <a:solidFill>
                  <a:srgbClr val="FFFFFF"/>
                </a:solidFill>
              </a:rPr>
              <a:t>Title Text</a:t>
            </a:r>
          </a:p>
        </p:txBody>
      </p:sp>
    </p:spTree>
    <p:extLst>
      <p:ext uri="{BB962C8B-B14F-4D97-AF65-F5344CB8AC3E}">
        <p14:creationId xmlns:p14="http://schemas.microsoft.com/office/powerpoint/2010/main" val="331063162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73389"/>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573389"/>
            <a:ext cx="5111750" cy="4552774"/>
          </a:xfrm>
        </p:spPr>
        <p:txBody>
          <a:bodyPr/>
          <a:lstStyle>
            <a:lvl1pPr>
              <a:defRPr sz="3200" b="0">
                <a:solidFill>
                  <a:schemeClr val="tx1">
                    <a:lumMod val="95000"/>
                    <a:lumOff val="5000"/>
                  </a:schemeClr>
                </a:solidFill>
              </a:defRPr>
            </a:lvl1pPr>
            <a:lvl2pPr>
              <a:defRPr sz="2800"/>
            </a:lvl2pPr>
            <a:lvl3pPr>
              <a:defRPr sz="2400">
                <a:solidFill>
                  <a:srgbClr val="990000"/>
                </a:solidFill>
              </a:defRPr>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815167"/>
            <a:ext cx="3008313" cy="3310996"/>
          </a:xfrm>
        </p:spPr>
        <p:txBody>
          <a:bodyPr/>
          <a:lstStyle>
            <a:lvl1pPr marL="0" indent="0">
              <a:buNone/>
              <a:defRPr sz="1400">
                <a:solidFill>
                  <a:srgbClr val="0D0D0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pic>
        <p:nvPicPr>
          <p:cNvPr id="5" name="Picture 4">
            <a:extLst>
              <a:ext uri="{FF2B5EF4-FFF2-40B4-BE49-F238E27FC236}">
                <a16:creationId xmlns:a16="http://schemas.microsoft.com/office/drawing/2014/main" id="{EAD1F2DF-AE9F-5F4C-8097-F8E2C5408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1054609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9" name="Shape 49"/>
          <p:cNvSpPr>
            <a:spLocks noGrp="1"/>
          </p:cNvSpPr>
          <p:nvPr>
            <p:ph type="title"/>
          </p:nvPr>
        </p:nvSpPr>
        <p:spPr>
          <a:xfrm>
            <a:off x="6543675" y="0"/>
            <a:ext cx="1971675" cy="6542088"/>
          </a:xfrm>
          <a:prstGeom prst="rect">
            <a:avLst/>
          </a:prstGeom>
        </p:spPr>
        <p:txBody>
          <a:bodyPr/>
          <a:lstStyle/>
          <a:p>
            <a:pPr lvl="0">
              <a:defRPr sz="1800">
                <a:solidFill>
                  <a:srgbClr val="000000"/>
                </a:solidFill>
              </a:defRPr>
            </a:pPr>
            <a:r>
              <a:rPr sz="3300">
                <a:solidFill>
                  <a:srgbClr val="FFFFFF"/>
                </a:solidFill>
              </a:rPr>
              <a:t>Title Text</a:t>
            </a:r>
          </a:p>
        </p:txBody>
      </p:sp>
      <p:sp>
        <p:nvSpPr>
          <p:cNvPr id="50" name="Shape 50"/>
          <p:cNvSpPr>
            <a:spLocks noGrp="1"/>
          </p:cNvSpPr>
          <p:nvPr>
            <p:ph type="body" idx="1"/>
          </p:nvPr>
        </p:nvSpPr>
        <p:spPr>
          <a:xfrm>
            <a:off x="628650" y="365126"/>
            <a:ext cx="5800725" cy="6492875"/>
          </a:xfrm>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562026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uildings">
    <p:bg>
      <p:bgPr>
        <a:solidFill>
          <a:srgbClr val="713C74"/>
        </a:solid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54" name="Shape 54"/>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55" name="image4.png"/>
          <p:cNvPicPr/>
          <p:nvPr/>
        </p:nvPicPr>
        <p:blipFill>
          <a:blip r:embed="rId2"/>
          <a:srcRect t="9674"/>
          <a:stretch>
            <a:fillRect/>
          </a:stretch>
        </p:blipFill>
        <p:spPr>
          <a:xfrm>
            <a:off x="7002958" y="142241"/>
            <a:ext cx="1974057" cy="2377439"/>
          </a:xfrm>
          <a:prstGeom prst="rect">
            <a:avLst/>
          </a:prstGeom>
          <a:ln w="12700">
            <a:miter lim="400000"/>
          </a:ln>
        </p:spPr>
      </p:pic>
      <p:sp>
        <p:nvSpPr>
          <p:cNvPr id="56" name="Shape 56"/>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57" name="Shape 57"/>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58" name="Shape 58"/>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399106614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Community">
    <p:bg>
      <p:bgPr>
        <a:solidFill>
          <a:srgbClr val="146A8D"/>
        </a:solidFill>
        <a:effectLst/>
      </p:bgPr>
    </p:bg>
    <p:spTree>
      <p:nvGrpSpPr>
        <p:cNvPr id="1" name=""/>
        <p:cNvGrpSpPr/>
        <p:nvPr/>
      </p:nvGrpSpPr>
      <p:grpSpPr>
        <a:xfrm>
          <a:off x="0" y="0"/>
          <a:ext cx="0" cy="0"/>
          <a:chOff x="0" y="0"/>
          <a:chExt cx="0" cy="0"/>
        </a:xfrm>
      </p:grpSpPr>
      <p:sp>
        <p:nvSpPr>
          <p:cNvPr id="60" name="Shape 60"/>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1" name="Shape 61"/>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pic>
        <p:nvPicPr>
          <p:cNvPr id="62" name="image5.png"/>
          <p:cNvPicPr/>
          <p:nvPr/>
        </p:nvPicPr>
        <p:blipFill>
          <a:blip r:embed="rId2"/>
          <a:srcRect t="8515"/>
          <a:stretch>
            <a:fillRect/>
          </a:stretch>
        </p:blipFill>
        <p:spPr>
          <a:xfrm>
            <a:off x="7002958" y="111761"/>
            <a:ext cx="1974057" cy="2407919"/>
          </a:xfrm>
          <a:prstGeom prst="rect">
            <a:avLst/>
          </a:prstGeom>
          <a:ln w="12700">
            <a:miter lim="400000"/>
          </a:ln>
        </p:spPr>
      </p:pic>
      <p:sp>
        <p:nvSpPr>
          <p:cNvPr id="63" name="Shape 63"/>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64" name="Shape 64"/>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65" name="Shape 65"/>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279088502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Energy &amp; Emissions">
    <p:bg>
      <p:bgPr>
        <a:solidFill>
          <a:srgbClr val="F7C122"/>
        </a:solidFill>
        <a:effectLst/>
      </p:bgPr>
    </p:bg>
    <p:spTree>
      <p:nvGrpSpPr>
        <p:cNvPr id="1" name=""/>
        <p:cNvGrpSpPr/>
        <p:nvPr/>
      </p:nvGrpSpPr>
      <p:grpSpPr>
        <a:xfrm>
          <a:off x="0" y="0"/>
          <a:ext cx="0" cy="0"/>
          <a:chOff x="0" y="0"/>
          <a:chExt cx="0" cy="0"/>
        </a:xfrm>
      </p:grpSpPr>
      <p:pic>
        <p:nvPicPr>
          <p:cNvPr id="67" name="image6.png"/>
          <p:cNvPicPr/>
          <p:nvPr/>
        </p:nvPicPr>
        <p:blipFill>
          <a:blip r:embed="rId2"/>
          <a:srcRect t="9674"/>
          <a:stretch>
            <a:fillRect/>
          </a:stretch>
        </p:blipFill>
        <p:spPr>
          <a:xfrm>
            <a:off x="7002958" y="142241"/>
            <a:ext cx="1974057" cy="2377439"/>
          </a:xfrm>
          <a:prstGeom prst="rect">
            <a:avLst/>
          </a:prstGeom>
          <a:ln w="12700">
            <a:miter lim="400000"/>
          </a:ln>
        </p:spPr>
      </p:pic>
      <p:sp>
        <p:nvSpPr>
          <p:cNvPr id="68" name="Shape 6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9" name="Shape 69"/>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70" name="Shape 70"/>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71" name="Shape 71"/>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72" name="Shape 72"/>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76871102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Waste">
    <p:bg>
      <p:bgPr>
        <a:solidFill>
          <a:srgbClr val="D36B37"/>
        </a:solidFill>
        <a:effectLst/>
      </p:bgPr>
    </p:bg>
    <p:spTree>
      <p:nvGrpSpPr>
        <p:cNvPr id="1" name=""/>
        <p:cNvGrpSpPr/>
        <p:nvPr/>
      </p:nvGrpSpPr>
      <p:grpSpPr>
        <a:xfrm>
          <a:off x="0" y="0"/>
          <a:ext cx="0" cy="0"/>
          <a:chOff x="0" y="0"/>
          <a:chExt cx="0" cy="0"/>
        </a:xfrm>
      </p:grpSpPr>
      <p:pic>
        <p:nvPicPr>
          <p:cNvPr id="81" name="image8.png"/>
          <p:cNvPicPr/>
          <p:nvPr/>
        </p:nvPicPr>
        <p:blipFill>
          <a:blip r:embed="rId2"/>
          <a:srcRect t="10832"/>
          <a:stretch>
            <a:fillRect/>
          </a:stretch>
        </p:blipFill>
        <p:spPr>
          <a:xfrm>
            <a:off x="7002958" y="172720"/>
            <a:ext cx="1974057" cy="2346961"/>
          </a:xfrm>
          <a:prstGeom prst="rect">
            <a:avLst/>
          </a:prstGeom>
          <a:ln w="12700">
            <a:miter lim="400000"/>
          </a:ln>
        </p:spPr>
      </p:pic>
      <p:sp>
        <p:nvSpPr>
          <p:cNvPr id="82" name="Shape 82"/>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3" name="Shape 83"/>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84" name="Shape 84"/>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85" name="Shape 85"/>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86" name="Shape 86"/>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225859415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ransportation">
    <p:bg>
      <p:bgPr>
        <a:solidFill>
          <a:srgbClr val="2A3860"/>
        </a:solidFill>
        <a:effectLst/>
      </p:bgPr>
    </p:bg>
    <p:spTree>
      <p:nvGrpSpPr>
        <p:cNvPr id="1" name=""/>
        <p:cNvGrpSpPr/>
        <p:nvPr/>
      </p:nvGrpSpPr>
      <p:grpSpPr>
        <a:xfrm>
          <a:off x="0" y="0"/>
          <a:ext cx="0" cy="0"/>
          <a:chOff x="0" y="0"/>
          <a:chExt cx="0" cy="0"/>
        </a:xfrm>
      </p:grpSpPr>
      <p:pic>
        <p:nvPicPr>
          <p:cNvPr id="88" name="image9.png"/>
          <p:cNvPicPr/>
          <p:nvPr/>
        </p:nvPicPr>
        <p:blipFill>
          <a:blip r:embed="rId2"/>
          <a:srcRect t="7357"/>
          <a:stretch>
            <a:fillRect/>
          </a:stretch>
        </p:blipFill>
        <p:spPr>
          <a:xfrm>
            <a:off x="7002958" y="81280"/>
            <a:ext cx="1974057" cy="2438401"/>
          </a:xfrm>
          <a:prstGeom prst="rect">
            <a:avLst/>
          </a:prstGeom>
          <a:ln w="12700">
            <a:miter lim="400000"/>
          </a:ln>
        </p:spPr>
      </p:pic>
      <p:sp>
        <p:nvSpPr>
          <p:cNvPr id="89" name="Shape 8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90" name="Shape 90"/>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91" name="Shape 91"/>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92" name="Shape 92"/>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93" name="Shape 93"/>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227939890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Landscape">
    <p:bg>
      <p:bgPr>
        <a:solidFill>
          <a:srgbClr val="81A156"/>
        </a:solidFill>
        <a:effectLst/>
      </p:bgPr>
    </p:bg>
    <p:spTree>
      <p:nvGrpSpPr>
        <p:cNvPr id="1" name=""/>
        <p:cNvGrpSpPr/>
        <p:nvPr/>
      </p:nvGrpSpPr>
      <p:grpSpPr>
        <a:xfrm>
          <a:off x="0" y="0"/>
          <a:ext cx="0" cy="0"/>
          <a:chOff x="0" y="0"/>
          <a:chExt cx="0" cy="0"/>
        </a:xfrm>
      </p:grpSpPr>
      <p:pic>
        <p:nvPicPr>
          <p:cNvPr id="95" name="image10.png"/>
          <p:cNvPicPr/>
          <p:nvPr/>
        </p:nvPicPr>
        <p:blipFill>
          <a:blip r:embed="rId2"/>
          <a:srcRect t="8902"/>
          <a:stretch>
            <a:fillRect/>
          </a:stretch>
        </p:blipFill>
        <p:spPr>
          <a:xfrm>
            <a:off x="7002958" y="121920"/>
            <a:ext cx="1974057" cy="2397760"/>
          </a:xfrm>
          <a:prstGeom prst="rect">
            <a:avLst/>
          </a:prstGeom>
          <a:ln w="12700">
            <a:miter lim="400000"/>
          </a:ln>
        </p:spPr>
      </p:pic>
      <p:sp>
        <p:nvSpPr>
          <p:cNvPr id="96" name="Shape 9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97" name="Shape 97"/>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98" name="Shape 98"/>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99" name="Shape 99"/>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100" name="Shape 100"/>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244064351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Food">
    <p:bg>
      <p:bgPr>
        <a:solidFill>
          <a:srgbClr val="738284"/>
        </a:solidFill>
        <a:effectLst/>
      </p:bgPr>
    </p:bg>
    <p:spTree>
      <p:nvGrpSpPr>
        <p:cNvPr id="1" name=""/>
        <p:cNvGrpSpPr/>
        <p:nvPr/>
      </p:nvGrpSpPr>
      <p:grpSpPr>
        <a:xfrm>
          <a:off x="0" y="0"/>
          <a:ext cx="0" cy="0"/>
          <a:chOff x="0" y="0"/>
          <a:chExt cx="0" cy="0"/>
        </a:xfrm>
      </p:grpSpPr>
      <p:pic>
        <p:nvPicPr>
          <p:cNvPr id="102" name="image11.png"/>
          <p:cNvPicPr/>
          <p:nvPr/>
        </p:nvPicPr>
        <p:blipFill>
          <a:blip r:embed="rId2"/>
          <a:srcRect t="11990"/>
          <a:stretch>
            <a:fillRect/>
          </a:stretch>
        </p:blipFill>
        <p:spPr>
          <a:xfrm>
            <a:off x="7002958" y="203199"/>
            <a:ext cx="1974057" cy="2316480"/>
          </a:xfrm>
          <a:prstGeom prst="rect">
            <a:avLst/>
          </a:prstGeom>
          <a:ln w="12700">
            <a:miter lim="400000"/>
          </a:ln>
        </p:spPr>
      </p:pic>
      <p:sp>
        <p:nvSpPr>
          <p:cNvPr id="103" name="Shape 10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04" name="Shape 104"/>
          <p:cNvSpPr>
            <a:spLocks noGrp="1"/>
          </p:cNvSpPr>
          <p:nvPr>
            <p:ph type="title"/>
          </p:nvPr>
        </p:nvSpPr>
        <p:spPr>
          <a:xfrm>
            <a:off x="373380" y="154774"/>
            <a:ext cx="8126731" cy="1746267"/>
          </a:xfrm>
          <a:prstGeom prst="rect">
            <a:avLst/>
          </a:prstGeom>
        </p:spPr>
        <p:txBody>
          <a:bodyPr/>
          <a:lstStyle/>
          <a:p>
            <a:pPr lvl="0">
              <a:defRPr sz="1800">
                <a:solidFill>
                  <a:srgbClr val="000000"/>
                </a:solidFill>
              </a:defRPr>
            </a:pPr>
            <a:r>
              <a:rPr sz="3300">
                <a:solidFill>
                  <a:srgbClr val="FFFFFF"/>
                </a:solidFill>
              </a:rPr>
              <a:t>Title Text</a:t>
            </a:r>
          </a:p>
        </p:txBody>
      </p:sp>
      <p:sp>
        <p:nvSpPr>
          <p:cNvPr id="105" name="Shape 105"/>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106" name="Shape 106"/>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107" name="Shape 107"/>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242378445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D6E0E7-8CE5-452B-A3D1-4315F2CE27F2}"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2538093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D6E0E7-8CE5-452B-A3D1-4315F2CE27F2}"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412645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19389"/>
            <a:ext cx="5486400" cy="340818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pic>
        <p:nvPicPr>
          <p:cNvPr id="5" name="Picture 4">
            <a:extLst>
              <a:ext uri="{FF2B5EF4-FFF2-40B4-BE49-F238E27FC236}">
                <a16:creationId xmlns:a16="http://schemas.microsoft.com/office/drawing/2014/main" id="{ECF463D4-379E-B242-870E-3A3D7D3A48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838" y="252500"/>
            <a:ext cx="632435" cy="731520"/>
          </a:xfrm>
          <a:prstGeom prst="rect">
            <a:avLst/>
          </a:prstGeom>
        </p:spPr>
      </p:pic>
    </p:spTree>
    <p:extLst>
      <p:ext uri="{BB962C8B-B14F-4D97-AF65-F5344CB8AC3E}">
        <p14:creationId xmlns:p14="http://schemas.microsoft.com/office/powerpoint/2010/main" val="1646974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0D6E0E7-8CE5-452B-A3D1-4315F2CE27F2}"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2367240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D6E0E7-8CE5-452B-A3D1-4315F2CE27F2}"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102172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D6E0E7-8CE5-452B-A3D1-4315F2CE27F2}"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36241450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D6E0E7-8CE5-452B-A3D1-4315F2CE27F2}"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2245021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6E0E7-8CE5-452B-A3D1-4315F2CE27F2}"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3554812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0D6E0E7-8CE5-452B-A3D1-4315F2CE27F2}"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23855966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0D6E0E7-8CE5-452B-A3D1-4315F2CE27F2}"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32768935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D6E0E7-8CE5-452B-A3D1-4315F2CE27F2}"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1309460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D6E0E7-8CE5-452B-A3D1-4315F2CE27F2}"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377-3844-4101-ABF6-2B80A8BEDF58}" type="slidenum">
              <a:rPr lang="en-US" smtClean="0"/>
              <a:t>‹#›</a:t>
            </a:fld>
            <a:endParaRPr lang="en-US"/>
          </a:p>
        </p:txBody>
      </p:sp>
    </p:spTree>
    <p:extLst>
      <p:ext uri="{BB962C8B-B14F-4D97-AF65-F5344CB8AC3E}">
        <p14:creationId xmlns:p14="http://schemas.microsoft.com/office/powerpoint/2010/main" val="1290003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8" name="Google Shape;48;p9"/>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smtClean="0"/>
              <a:t>Click to edit Master title style</a:t>
            </a:r>
            <a:endParaRPr/>
          </a:p>
        </p:txBody>
      </p:sp>
      <p:sp>
        <p:nvSpPr>
          <p:cNvPr id="49" name="Google Shape;49;p9"/>
          <p:cNvSpPr txBox="1">
            <a:spLocks noGrp="1"/>
          </p:cNvSpPr>
          <p:nvPr>
            <p:ph type="subTitle" idx="1"/>
          </p:nvPr>
        </p:nvSpPr>
        <p:spPr>
          <a:xfrm>
            <a:off x="265500" y="36358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smtClean="0"/>
              <a:t>Click to edit Master subtitle style</a:t>
            </a:r>
            <a:endParaRPr/>
          </a:p>
        </p:txBody>
      </p:sp>
      <p:sp>
        <p:nvSpPr>
          <p:cNvPr id="50" name="Google Shape;50;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Clr>
                <a:schemeClr val="lt1"/>
              </a:buClr>
              <a:buSzPts val="1800"/>
              <a:buChar char="●"/>
              <a:defRPr>
                <a:solidFill>
                  <a:schemeClr val="lt1"/>
                </a:solidFill>
              </a:defRPr>
            </a:lvl1pPr>
            <a:lvl2pPr marL="914378"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2"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pPr lvl="0"/>
            <a:r>
              <a:rPr lang="en-US" smtClean="0"/>
              <a:t>Edit Master text styles</a:t>
            </a:r>
          </a:p>
        </p:txBody>
      </p:sp>
      <p:sp>
        <p:nvSpPr>
          <p:cNvPr id="51" name="Google Shape;51;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6F6278CC-4447-4D32-9F21-B55375A77C49}" type="slidenum">
              <a:rPr lang="en-US" smtClean="0"/>
              <a:t>‹#›</a:t>
            </a:fld>
            <a:endParaRPr lang="en-US"/>
          </a:p>
        </p:txBody>
      </p:sp>
    </p:spTree>
    <p:extLst>
      <p:ext uri="{BB962C8B-B14F-4D97-AF65-F5344CB8AC3E}">
        <p14:creationId xmlns:p14="http://schemas.microsoft.com/office/powerpoint/2010/main" val="231100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9.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5.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6463"/>
            <a:ext cx="82296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849438"/>
            <a:ext cx="82296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29" r:id="rId3"/>
    <p:sldLayoutId id="2147483730" r:id="rId4"/>
    <p:sldLayoutId id="2147483731" r:id="rId5"/>
    <p:sldLayoutId id="2147483739" r:id="rId6"/>
    <p:sldLayoutId id="2147483732" r:id="rId7"/>
    <p:sldLayoutId id="2147483733" r:id="rId8"/>
    <p:sldLayoutId id="2147483734" r:id="rId9"/>
    <p:sldLayoutId id="2147483735" r:id="rId10"/>
    <p:sldLayoutId id="2147483736" r:id="rId11"/>
    <p:sldLayoutId id="2147483740" r:id="rId12"/>
  </p:sldLayoutIdLst>
  <p:txStyles>
    <p:titleStyle>
      <a:lvl1pPr algn="l" defTabSz="457200" rtl="0" eaLnBrk="1" fontAlgn="base" hangingPunct="1">
        <a:spcBef>
          <a:spcPct val="0"/>
        </a:spcBef>
        <a:spcAft>
          <a:spcPct val="0"/>
        </a:spcAft>
        <a:defRPr sz="3600" kern="1200">
          <a:solidFill>
            <a:srgbClr val="7F7F7F"/>
          </a:solidFill>
          <a:latin typeface="Georgia"/>
          <a:ea typeface="ＭＳ Ｐゴシック" charset="0"/>
          <a:cs typeface="Georgia"/>
        </a:defRPr>
      </a:lvl1pPr>
      <a:lvl2pPr algn="l" defTabSz="457200" rtl="0" eaLnBrk="1" fontAlgn="base" hangingPunct="1">
        <a:spcBef>
          <a:spcPct val="0"/>
        </a:spcBef>
        <a:spcAft>
          <a:spcPct val="0"/>
        </a:spcAft>
        <a:defRPr sz="3600">
          <a:solidFill>
            <a:srgbClr val="7F7F7F"/>
          </a:solidFill>
          <a:latin typeface="Georgia" charset="0"/>
          <a:ea typeface="ＭＳ Ｐゴシック" charset="0"/>
          <a:cs typeface="Georgia" charset="0"/>
        </a:defRPr>
      </a:lvl2pPr>
      <a:lvl3pPr algn="l" defTabSz="457200" rtl="0" eaLnBrk="1" fontAlgn="base" hangingPunct="1">
        <a:spcBef>
          <a:spcPct val="0"/>
        </a:spcBef>
        <a:spcAft>
          <a:spcPct val="0"/>
        </a:spcAft>
        <a:defRPr sz="3600">
          <a:solidFill>
            <a:srgbClr val="7F7F7F"/>
          </a:solidFill>
          <a:latin typeface="Georgia" charset="0"/>
          <a:ea typeface="ＭＳ Ｐゴシック" charset="0"/>
          <a:cs typeface="Georgia" charset="0"/>
        </a:defRPr>
      </a:lvl3pPr>
      <a:lvl4pPr algn="l" defTabSz="457200" rtl="0" eaLnBrk="1" fontAlgn="base" hangingPunct="1">
        <a:spcBef>
          <a:spcPct val="0"/>
        </a:spcBef>
        <a:spcAft>
          <a:spcPct val="0"/>
        </a:spcAft>
        <a:defRPr sz="3600">
          <a:solidFill>
            <a:srgbClr val="7F7F7F"/>
          </a:solidFill>
          <a:latin typeface="Georgia" charset="0"/>
          <a:ea typeface="ＭＳ Ｐゴシック" charset="0"/>
          <a:cs typeface="Georgia" charset="0"/>
        </a:defRPr>
      </a:lvl4pPr>
      <a:lvl5pPr algn="l" defTabSz="457200" rtl="0" eaLnBrk="1" fontAlgn="base" hangingPunct="1">
        <a:spcBef>
          <a:spcPct val="0"/>
        </a:spcBef>
        <a:spcAft>
          <a:spcPct val="0"/>
        </a:spcAft>
        <a:defRPr sz="3600">
          <a:solidFill>
            <a:srgbClr val="7F7F7F"/>
          </a:solidFill>
          <a:latin typeface="Georgia" charset="0"/>
          <a:ea typeface="ＭＳ Ｐゴシック" charset="0"/>
          <a:cs typeface="Georgia" charset="0"/>
        </a:defRPr>
      </a:lvl5pPr>
      <a:lvl6pPr marL="457200" algn="l" defTabSz="457200" rtl="0" eaLnBrk="1" fontAlgn="base" hangingPunct="1">
        <a:spcBef>
          <a:spcPct val="0"/>
        </a:spcBef>
        <a:spcAft>
          <a:spcPct val="0"/>
        </a:spcAft>
        <a:defRPr sz="3800">
          <a:solidFill>
            <a:srgbClr val="7F7F7F"/>
          </a:solidFill>
          <a:latin typeface="Georgia" charset="0"/>
          <a:ea typeface="ＭＳ Ｐゴシック" charset="0"/>
        </a:defRPr>
      </a:lvl6pPr>
      <a:lvl7pPr marL="914400" algn="l" defTabSz="457200" rtl="0" eaLnBrk="1" fontAlgn="base" hangingPunct="1">
        <a:spcBef>
          <a:spcPct val="0"/>
        </a:spcBef>
        <a:spcAft>
          <a:spcPct val="0"/>
        </a:spcAft>
        <a:defRPr sz="3800">
          <a:solidFill>
            <a:srgbClr val="7F7F7F"/>
          </a:solidFill>
          <a:latin typeface="Georgia" charset="0"/>
          <a:ea typeface="ＭＳ Ｐゴシック" charset="0"/>
        </a:defRPr>
      </a:lvl7pPr>
      <a:lvl8pPr marL="1371600" algn="l" defTabSz="457200" rtl="0" eaLnBrk="1" fontAlgn="base" hangingPunct="1">
        <a:spcBef>
          <a:spcPct val="0"/>
        </a:spcBef>
        <a:spcAft>
          <a:spcPct val="0"/>
        </a:spcAft>
        <a:defRPr sz="3800">
          <a:solidFill>
            <a:srgbClr val="7F7F7F"/>
          </a:solidFill>
          <a:latin typeface="Georgia" charset="0"/>
          <a:ea typeface="ＭＳ Ｐゴシック" charset="0"/>
        </a:defRPr>
      </a:lvl8pPr>
      <a:lvl9pPr marL="1828800" algn="l" defTabSz="457200" rtl="0" eaLnBrk="1" fontAlgn="base" hangingPunct="1">
        <a:spcBef>
          <a:spcPct val="0"/>
        </a:spcBef>
        <a:spcAft>
          <a:spcPct val="0"/>
        </a:spcAft>
        <a:defRPr sz="3800">
          <a:solidFill>
            <a:srgbClr val="7F7F7F"/>
          </a:solidFill>
          <a:latin typeface="Georgia"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200" b="1" kern="1200">
          <a:solidFill>
            <a:srgbClr val="0D0D0D"/>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b="1" kern="1200">
          <a:solidFill>
            <a:srgbClr val="7F7F7F"/>
          </a:solidFill>
          <a:latin typeface="Arial"/>
          <a:ea typeface="ＭＳ Ｐゴシック" charset="0"/>
          <a:cs typeface="Arial"/>
        </a:defRPr>
      </a:lvl2pPr>
      <a:lvl3pPr marL="1143000" indent="-228600" algn="l" defTabSz="457200" rtl="0" eaLnBrk="1" fontAlgn="base" hangingPunct="1">
        <a:lnSpc>
          <a:spcPct val="110000"/>
        </a:lnSpc>
        <a:spcBef>
          <a:spcPct val="20000"/>
        </a:spcBef>
        <a:spcAft>
          <a:spcPct val="0"/>
        </a:spcAft>
        <a:buFont typeface="Arial" charset="0"/>
        <a:buChar char="•"/>
        <a:defRPr b="1" kern="1200">
          <a:solidFill>
            <a:srgbClr val="990000"/>
          </a:solidFill>
          <a:latin typeface="Arial"/>
          <a:ea typeface="ＭＳ Ｐゴシック" charset="0"/>
          <a:cs typeface="Arial"/>
        </a:defRPr>
      </a:lvl3pPr>
      <a:lvl4pPr marL="1600200" indent="-228600" algn="l" defTabSz="457200" rtl="0" eaLnBrk="1" fontAlgn="base" hangingPunct="1">
        <a:lnSpc>
          <a:spcPct val="110000"/>
        </a:lnSpc>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lnSpc>
          <a:spcPct val="110000"/>
        </a:lnSpc>
        <a:spcBef>
          <a:spcPct val="20000"/>
        </a:spcBef>
        <a:spcAft>
          <a:spcPct val="0"/>
        </a:spcAft>
        <a:buFont typeface="Arial" charset="0"/>
        <a:buChar char="»"/>
        <a:defRPr sz="15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Driving_Change_V2_PPT-01.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283732" y="324674"/>
            <a:ext cx="7619999" cy="711591"/>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83732" y="1256428"/>
            <a:ext cx="7619999" cy="54039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8303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b="1" kern="1200">
          <a:solidFill>
            <a:srgbClr val="FF6600"/>
          </a:solidFill>
          <a:effectLst>
            <a:reflection blurRad="6350" stA="22000" endA="300" endPos="24000" dir="5400000" sy="-100000" algn="bl" rotWithShape="0"/>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76A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01039"/>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EF7302-7257-4106-813C-9378CEFF376B}" type="datetimeFigureOut">
              <a:rPr lang="en-US" smtClean="0"/>
              <a:t>3/21/2022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924F54-985A-4607-B5BD-BC5449824F5C}" type="slidenum">
              <a:rPr lang="en-US" smtClean="0"/>
              <a:t>‹#›</a:t>
            </a:fld>
            <a:endParaRPr lang="en-US"/>
          </a:p>
        </p:txBody>
      </p:sp>
    </p:spTree>
    <p:extLst>
      <p:ext uri="{BB962C8B-B14F-4D97-AF65-F5344CB8AC3E}">
        <p14:creationId xmlns:p14="http://schemas.microsoft.com/office/powerpoint/2010/main" val="5816256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Lst>
  <p:txStyles>
    <p:titleStyle>
      <a:lvl1pPr algn="l" defTabSz="685800" rtl="0" eaLnBrk="1" latinLnBrk="0" hangingPunct="1">
        <a:lnSpc>
          <a:spcPct val="90000"/>
        </a:lnSpc>
        <a:spcBef>
          <a:spcPct val="0"/>
        </a:spcBef>
        <a:buNone/>
        <a:defRPr sz="3300" kern="1200">
          <a:solidFill>
            <a:schemeClr val="bg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venir LT Std 55 Roman" panose="020B05030202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venir LT Std 55 Roman" panose="020B05030202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venir LT Std 55 Roman" panose="020B05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LT Std 55 Roman" panose="020B05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LT Std 55 Roman" panose="020B05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6A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01039"/>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EF7302-7257-4106-813C-9378CEFF376B}" type="datetimeFigureOut">
              <a:rPr lang="en-US" smtClean="0"/>
              <a:t>3/21/2022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924F54-985A-4607-B5BD-BC5449824F5C}" type="slidenum">
              <a:rPr lang="en-US" smtClean="0"/>
              <a:t>‹#›</a:t>
            </a:fld>
            <a:endParaRPr lang="en-US"/>
          </a:p>
        </p:txBody>
      </p:sp>
    </p:spTree>
    <p:extLst>
      <p:ext uri="{BB962C8B-B14F-4D97-AF65-F5344CB8AC3E}">
        <p14:creationId xmlns:p14="http://schemas.microsoft.com/office/powerpoint/2010/main" val="14026584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Lst>
  <p:txStyles>
    <p:titleStyle>
      <a:lvl1pPr algn="l" defTabSz="685800" rtl="0" eaLnBrk="1" latinLnBrk="0" hangingPunct="1">
        <a:lnSpc>
          <a:spcPct val="90000"/>
        </a:lnSpc>
        <a:spcBef>
          <a:spcPct val="0"/>
        </a:spcBef>
        <a:buNone/>
        <a:defRPr sz="3300" kern="1200">
          <a:solidFill>
            <a:schemeClr val="bg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venir LT Std 55 Roman" panose="020B05030202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venir LT Std 55 Roman" panose="020B05030202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venir LT Std 55 Roman" panose="020B05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LT Std 55 Roman" panose="020B05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LT Std 55 Roman" panose="020B05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76A3"/>
        </a:solidFill>
        <a:effectLst/>
      </p:bgPr>
    </p:bg>
    <p:spTree>
      <p:nvGrpSpPr>
        <p:cNvPr id="1" name=""/>
        <p:cNvGrpSpPr/>
        <p:nvPr/>
      </p:nvGrpSpPr>
      <p:grpSpPr>
        <a:xfrm>
          <a:off x="0" y="0"/>
          <a:ext cx="0" cy="0"/>
          <a:chOff x="0" y="0"/>
          <a:chExt cx="0" cy="0"/>
        </a:xfrm>
      </p:grpSpPr>
      <p:pic>
        <p:nvPicPr>
          <p:cNvPr id="2" name="image3.png"/>
          <p:cNvPicPr/>
          <p:nvPr/>
        </p:nvPicPr>
        <p:blipFill>
          <a:blip r:embed="rId18"/>
          <a:srcRect l="16189"/>
          <a:stretch>
            <a:fillRect/>
          </a:stretch>
        </p:blipFill>
        <p:spPr>
          <a:xfrm>
            <a:off x="-1" y="182562"/>
            <a:ext cx="1558292" cy="2834064"/>
          </a:xfrm>
          <a:prstGeom prst="rect">
            <a:avLst/>
          </a:prstGeom>
          <a:ln w="12700">
            <a:miter lim="400000"/>
          </a:ln>
        </p:spPr>
      </p:pic>
      <p:sp>
        <p:nvSpPr>
          <p:cNvPr id="3" name="Shape 3"/>
          <p:cNvSpPr/>
          <p:nvPr/>
        </p:nvSpPr>
        <p:spPr>
          <a:xfrm>
            <a:off x="0" y="1690689"/>
            <a:ext cx="9144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
        <p:nvSpPr>
          <p:cNvPr id="4" name="Shape 4"/>
          <p:cNvSpPr>
            <a:spLocks noGrp="1"/>
          </p:cNvSpPr>
          <p:nvPr>
            <p:ph type="title"/>
          </p:nvPr>
        </p:nvSpPr>
        <p:spPr>
          <a:xfrm>
            <a:off x="1173480" y="154774"/>
            <a:ext cx="7341871" cy="174626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solidFill>
                  <a:srgbClr val="000000"/>
                </a:solidFill>
              </a:defRPr>
            </a:pPr>
            <a:r>
              <a:rPr sz="3300">
                <a:solidFill>
                  <a:srgbClr val="FFFFFF"/>
                </a:solidFill>
              </a:rPr>
              <a:t>Title Text</a:t>
            </a:r>
          </a:p>
        </p:txBody>
      </p:sp>
      <p:sp>
        <p:nvSpPr>
          <p:cNvPr id="5" name="Shape 5"/>
          <p:cNvSpPr>
            <a:spLocks noGrp="1"/>
          </p:cNvSpPr>
          <p:nvPr>
            <p:ph type="body" idx="1"/>
          </p:nvPr>
        </p:nvSpPr>
        <p:spPr>
          <a:xfrm>
            <a:off x="628650" y="1901040"/>
            <a:ext cx="7886700" cy="495696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6" name="Shape 6"/>
          <p:cNvSpPr>
            <a:spLocks noGrp="1"/>
          </p:cNvSpPr>
          <p:nvPr>
            <p:ph type="sldNum" sz="quarter" idx="2"/>
          </p:nvPr>
        </p:nvSpPr>
        <p:spPr>
          <a:xfrm>
            <a:off x="6457950" y="6423497"/>
            <a:ext cx="2057400" cy="230832"/>
          </a:xfrm>
          <a:prstGeom prst="rect">
            <a:avLst/>
          </a:prstGeom>
          <a:ln w="12700">
            <a:miter lim="400000"/>
          </a:ln>
        </p:spPr>
        <p:txBody>
          <a:bodyPr lIns="45719" rIns="45719" anchor="ctr">
            <a:spAutoFit/>
          </a:bodyPr>
          <a:lstStyle>
            <a:lvl1pPr algn="r">
              <a:defRPr sz="900">
                <a:solidFill>
                  <a:srgbClr val="888888"/>
                </a:solidFill>
              </a:defRPr>
            </a:lvl1pPr>
          </a:lstStyle>
          <a:p>
            <a:pPr lvl="0"/>
            <a:fld id="{86CB4B4D-7CA3-9044-876B-883B54F8677D}" type="slidenum">
              <a:t>‹#›</a:t>
            </a:fld>
            <a:endParaRPr/>
          </a:p>
        </p:txBody>
      </p:sp>
      <p:sp>
        <p:nvSpPr>
          <p:cNvPr id="7" name="Shape 7"/>
          <p:cNvSpPr/>
          <p:nvPr/>
        </p:nvSpPr>
        <p:spPr>
          <a:xfrm>
            <a:off x="0" y="1"/>
            <a:ext cx="9144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sz="1800"/>
          </a:p>
        </p:txBody>
      </p:sp>
    </p:spTree>
    <p:extLst>
      <p:ext uri="{BB962C8B-B14F-4D97-AF65-F5344CB8AC3E}">
        <p14:creationId xmlns:p14="http://schemas.microsoft.com/office/powerpoint/2010/main" val="57445131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ransition spd="med"/>
  <p:txStyles>
    <p:titleStyle>
      <a:lvl1pPr>
        <a:lnSpc>
          <a:spcPct val="90000"/>
        </a:lnSpc>
        <a:defRPr sz="3300">
          <a:solidFill>
            <a:srgbClr val="FFFFFF"/>
          </a:solidFill>
          <a:latin typeface="Rockwell"/>
          <a:ea typeface="Rockwell"/>
          <a:cs typeface="Rockwell"/>
          <a:sym typeface="Rockwell"/>
        </a:defRPr>
      </a:lvl1pPr>
      <a:lvl2pPr>
        <a:lnSpc>
          <a:spcPct val="90000"/>
        </a:lnSpc>
        <a:defRPr sz="3300">
          <a:solidFill>
            <a:srgbClr val="FFFFFF"/>
          </a:solidFill>
          <a:latin typeface="Rockwell"/>
          <a:ea typeface="Rockwell"/>
          <a:cs typeface="Rockwell"/>
          <a:sym typeface="Rockwell"/>
        </a:defRPr>
      </a:lvl2pPr>
      <a:lvl3pPr>
        <a:lnSpc>
          <a:spcPct val="90000"/>
        </a:lnSpc>
        <a:defRPr sz="3300">
          <a:solidFill>
            <a:srgbClr val="FFFFFF"/>
          </a:solidFill>
          <a:latin typeface="Rockwell"/>
          <a:ea typeface="Rockwell"/>
          <a:cs typeface="Rockwell"/>
          <a:sym typeface="Rockwell"/>
        </a:defRPr>
      </a:lvl3pPr>
      <a:lvl4pPr>
        <a:lnSpc>
          <a:spcPct val="90000"/>
        </a:lnSpc>
        <a:defRPr sz="3300">
          <a:solidFill>
            <a:srgbClr val="FFFFFF"/>
          </a:solidFill>
          <a:latin typeface="Rockwell"/>
          <a:ea typeface="Rockwell"/>
          <a:cs typeface="Rockwell"/>
          <a:sym typeface="Rockwell"/>
        </a:defRPr>
      </a:lvl4pPr>
      <a:lvl5pPr>
        <a:lnSpc>
          <a:spcPct val="90000"/>
        </a:lnSpc>
        <a:defRPr sz="3300">
          <a:solidFill>
            <a:srgbClr val="FFFFFF"/>
          </a:solidFill>
          <a:latin typeface="Rockwell"/>
          <a:ea typeface="Rockwell"/>
          <a:cs typeface="Rockwell"/>
          <a:sym typeface="Rockwell"/>
        </a:defRPr>
      </a:lvl5pPr>
      <a:lvl6pPr>
        <a:lnSpc>
          <a:spcPct val="90000"/>
        </a:lnSpc>
        <a:defRPr sz="3300">
          <a:solidFill>
            <a:srgbClr val="FFFFFF"/>
          </a:solidFill>
          <a:latin typeface="Rockwell"/>
          <a:ea typeface="Rockwell"/>
          <a:cs typeface="Rockwell"/>
          <a:sym typeface="Rockwell"/>
        </a:defRPr>
      </a:lvl6pPr>
      <a:lvl7pPr>
        <a:lnSpc>
          <a:spcPct val="90000"/>
        </a:lnSpc>
        <a:defRPr sz="3300">
          <a:solidFill>
            <a:srgbClr val="FFFFFF"/>
          </a:solidFill>
          <a:latin typeface="Rockwell"/>
          <a:ea typeface="Rockwell"/>
          <a:cs typeface="Rockwell"/>
          <a:sym typeface="Rockwell"/>
        </a:defRPr>
      </a:lvl7pPr>
      <a:lvl8pPr>
        <a:lnSpc>
          <a:spcPct val="90000"/>
        </a:lnSpc>
        <a:defRPr sz="3300">
          <a:solidFill>
            <a:srgbClr val="FFFFFF"/>
          </a:solidFill>
          <a:latin typeface="Rockwell"/>
          <a:ea typeface="Rockwell"/>
          <a:cs typeface="Rockwell"/>
          <a:sym typeface="Rockwell"/>
        </a:defRPr>
      </a:lvl8pPr>
      <a:lvl9pPr>
        <a:lnSpc>
          <a:spcPct val="90000"/>
        </a:lnSpc>
        <a:defRPr sz="3300">
          <a:solidFill>
            <a:srgbClr val="FFFFFF"/>
          </a:solidFill>
          <a:latin typeface="Rockwell"/>
          <a:ea typeface="Rockwell"/>
          <a:cs typeface="Rockwell"/>
          <a:sym typeface="Rockwell"/>
        </a:defRPr>
      </a:lvl9pPr>
    </p:titleStyle>
    <p:bodyStyle>
      <a:lvl1pPr marL="171450" indent="-17145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1pPr>
      <a:lvl2pPr marL="542925" indent="-200025">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2pPr>
      <a:lvl3pPr marL="925829" indent="-240029">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3pPr>
      <a:lvl4pPr marL="12954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4pPr>
      <a:lvl5pPr marL="16383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5pPr>
      <a:lvl6pPr marL="19812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6pPr>
      <a:lvl7pPr marL="23241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7pPr>
      <a:lvl8pPr marL="26670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8pPr>
      <a:lvl9pPr marL="3009900" indent="-266700">
        <a:lnSpc>
          <a:spcPct val="90000"/>
        </a:lnSpc>
        <a:spcBef>
          <a:spcPts val="750"/>
        </a:spcBef>
        <a:buSzPct val="100000"/>
        <a:buFont typeface="Arial"/>
        <a:buChar char="•"/>
        <a:defRPr sz="2100">
          <a:latin typeface="Avenir LT Std 55 Roman"/>
          <a:ea typeface="Avenir LT Std 55 Roman"/>
          <a:cs typeface="Avenir LT Std 55 Roman"/>
          <a:sym typeface="Avenir LT Std 55 Roman"/>
        </a:defRPr>
      </a:lvl9pPr>
    </p:bodyStyle>
    <p:otherStyle>
      <a:lvl1pPr algn="r">
        <a:defRPr sz="900">
          <a:solidFill>
            <a:schemeClr val="tx1"/>
          </a:solidFill>
          <a:latin typeface="+mn-lt"/>
          <a:ea typeface="+mn-ea"/>
          <a:cs typeface="+mn-cs"/>
          <a:sym typeface="Calibri"/>
        </a:defRPr>
      </a:lvl1pPr>
      <a:lvl2pPr indent="342900" algn="r">
        <a:defRPr sz="900">
          <a:solidFill>
            <a:schemeClr val="tx1"/>
          </a:solidFill>
          <a:latin typeface="+mn-lt"/>
          <a:ea typeface="+mn-ea"/>
          <a:cs typeface="+mn-cs"/>
          <a:sym typeface="Calibri"/>
        </a:defRPr>
      </a:lvl2pPr>
      <a:lvl3pPr indent="685800" algn="r">
        <a:defRPr sz="900">
          <a:solidFill>
            <a:schemeClr val="tx1"/>
          </a:solidFill>
          <a:latin typeface="+mn-lt"/>
          <a:ea typeface="+mn-ea"/>
          <a:cs typeface="+mn-cs"/>
          <a:sym typeface="Calibri"/>
        </a:defRPr>
      </a:lvl3pPr>
      <a:lvl4pPr indent="1028700" algn="r">
        <a:defRPr sz="900">
          <a:solidFill>
            <a:schemeClr val="tx1"/>
          </a:solidFill>
          <a:latin typeface="+mn-lt"/>
          <a:ea typeface="+mn-ea"/>
          <a:cs typeface="+mn-cs"/>
          <a:sym typeface="Calibri"/>
        </a:defRPr>
      </a:lvl4pPr>
      <a:lvl5pPr indent="1371600" algn="r">
        <a:defRPr sz="900">
          <a:solidFill>
            <a:schemeClr val="tx1"/>
          </a:solidFill>
          <a:latin typeface="+mn-lt"/>
          <a:ea typeface="+mn-ea"/>
          <a:cs typeface="+mn-cs"/>
          <a:sym typeface="Calibri"/>
        </a:defRPr>
      </a:lvl5pPr>
      <a:lvl6pPr indent="1714500" algn="r">
        <a:defRPr sz="900">
          <a:solidFill>
            <a:schemeClr val="tx1"/>
          </a:solidFill>
          <a:latin typeface="+mn-lt"/>
          <a:ea typeface="+mn-ea"/>
          <a:cs typeface="+mn-cs"/>
          <a:sym typeface="Calibri"/>
        </a:defRPr>
      </a:lvl6pPr>
      <a:lvl7pPr indent="2057400" algn="r">
        <a:defRPr sz="900">
          <a:solidFill>
            <a:schemeClr val="tx1"/>
          </a:solidFill>
          <a:latin typeface="+mn-lt"/>
          <a:ea typeface="+mn-ea"/>
          <a:cs typeface="+mn-cs"/>
          <a:sym typeface="Calibri"/>
        </a:defRPr>
      </a:lvl7pPr>
      <a:lvl8pPr indent="2400300" algn="r">
        <a:defRPr sz="900">
          <a:solidFill>
            <a:schemeClr val="tx1"/>
          </a:solidFill>
          <a:latin typeface="+mn-lt"/>
          <a:ea typeface="+mn-ea"/>
          <a:cs typeface="+mn-cs"/>
          <a:sym typeface="Calibri"/>
        </a:defRPr>
      </a:lvl8pPr>
      <a:lvl9pPr indent="2743200" algn="r">
        <a:defRPr sz="900">
          <a:solidFill>
            <a:schemeClr val="tx1"/>
          </a:solidFill>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D6E0E7-8CE5-452B-A3D1-4315F2CE27F2}" type="datetimeFigureOut">
              <a:rPr lang="en-US" smtClean="0"/>
              <a:t>3/21/2022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006377-3844-4101-ABF6-2B80A8BEDF58}" type="slidenum">
              <a:rPr lang="en-US" smtClean="0"/>
              <a:t>‹#›</a:t>
            </a:fld>
            <a:endParaRPr lang="en-US"/>
          </a:p>
        </p:txBody>
      </p:sp>
    </p:spTree>
    <p:extLst>
      <p:ext uri="{BB962C8B-B14F-4D97-AF65-F5344CB8AC3E}">
        <p14:creationId xmlns:p14="http://schemas.microsoft.com/office/powerpoint/2010/main" val="10727706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hyperlink" Target="https://students.wustl.edu/therapy-group-workshops/" TargetMode="Externa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1.jpeg"/><Relationship Id="rId4" Type="http://schemas.openxmlformats.org/officeDocument/2006/relationships/hyperlink" Target="https://parking.wustl.edu/items/permit-pric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hyperlink" Target="https://www.mayoclinic.org/healthy-lifestyle/fitness/in-depth/10000-steps/art-20317391"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5.jp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parking.wustl.edu/items/washurides/" TargetMode="External"/><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hyperlink" Target="https://parking.wustl.edu/items/guaranteed-ride-home/"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74.jpe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88.xml"/><Relationship Id="rId6" Type="http://schemas.openxmlformats.org/officeDocument/2006/relationships/image" Target="../media/image4.svg"/><Relationship Id="rId5"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hyperlink" Target="https://parking.wustl.edu/items/occasional-parking-program/"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hyperlink" Target="https://parking.wustl.edu/items/enterprise-carshar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hyperlink" Target="https://www.enterprisecarshare.com/us/en/policies/membership-policie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sustainability.wustl.edu/get-involved/alternative-transportation/active-commuter-hub/" TargetMode="Externa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parking.wustl.edu/items/washurides/" TargetMode="External"/><Relationship Id="rId5" Type="http://schemas.openxmlformats.org/officeDocument/2006/relationships/hyperlink" Target="http://www.ridefinders.org/grh.aspx" TargetMode="External"/><Relationship Id="rId4" Type="http://schemas.openxmlformats.org/officeDocument/2006/relationships/hyperlink" Target="https://parking.wustl.edu/items/bearly-driver-carpoo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metrostlouis.org/park-and-ride/" TargetMode="External"/><Relationship Id="rId2" Type="http://schemas.openxmlformats.org/officeDocument/2006/relationships/hyperlink" Target="https://parking.wustl.edu/items/metro-upass/" TargetMode="External"/><Relationship Id="rId1" Type="http://schemas.openxmlformats.org/officeDocument/2006/relationships/slideLayout" Target="../slideLayouts/slideLayout14.xml"/><Relationship Id="rId5" Type="http://schemas.openxmlformats.org/officeDocument/2006/relationships/image" Target="../media/image83.jpg"/><Relationship Id="rId4" Type="http://schemas.openxmlformats.org/officeDocument/2006/relationships/hyperlink" Target="https://www.metrostlouis.org/bike-and-rid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parking.wustl.edu/alerts/join-our-email-list/" TargetMode="External"/><Relationship Id="rId2" Type="http://schemas.openxmlformats.org/officeDocument/2006/relationships/hyperlink" Target="https://parking.wustl.edu/campus-shuttle-system/" TargetMode="External"/><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hyperlink" Target="mailto:rgilberg@wustl.edu" TargetMode="External"/><Relationship Id="rId2" Type="http://schemas.openxmlformats.org/officeDocument/2006/relationships/hyperlink" Target="https://parking.wustl.edu/smartcommute/" TargetMode="External"/><Relationship Id="rId1" Type="http://schemas.openxmlformats.org/officeDocument/2006/relationships/slideLayout" Target="../slideLayouts/slideLayout14.xml"/><Relationship Id="rId4" Type="http://schemas.openxmlformats.org/officeDocument/2006/relationships/hyperlink" Target="mailto:parktrans@wustl.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9.xml"/><Relationship Id="rId5" Type="http://schemas.openxmlformats.org/officeDocument/2006/relationships/image" Target="../media/image91.jpe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39.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83.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hyperlink" Target="https://greendiningalliance.org/restaurants/" TargetMode="External"/><Relationship Id="rId2" Type="http://schemas.openxmlformats.org/officeDocument/2006/relationships/notesSlide" Target="../notesSlides/notesSlide29.xml"/><Relationship Id="rId1" Type="http://schemas.openxmlformats.org/officeDocument/2006/relationships/slideLayout" Target="../slideLayouts/slideLayout82.xml"/><Relationship Id="rId4" Type="http://schemas.openxmlformats.org/officeDocument/2006/relationships/image" Target="../media/image110.tiff"/></Relationships>
</file>

<file path=ppt/slides/_rels/slide61.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82.xml"/><Relationship Id="rId4" Type="http://schemas.openxmlformats.org/officeDocument/2006/relationships/hyperlink" Target="https://www.youtube.com/watch?time_continue=2&amp;v=_6xlNyWPpB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82.xml"/><Relationship Id="rId4" Type="http://schemas.openxmlformats.org/officeDocument/2006/relationships/comments" Target="../comments/comment1.xml"/></Relationships>
</file>

<file path=ppt/slides/_rels/slide64.xml.rels><?xml version="1.0" encoding="UTF-8" standalone="yes"?>
<Relationships xmlns="http://schemas.openxmlformats.org/package/2006/relationships"><Relationship Id="rId3" Type="http://schemas.openxmlformats.org/officeDocument/2006/relationships/hyperlink" Target="https://parking.wustl.edu/items/metro-transit/" TargetMode="External"/><Relationship Id="rId2" Type="http://schemas.openxmlformats.org/officeDocument/2006/relationships/notesSlide" Target="../notesSlides/notesSlide33.xml"/><Relationship Id="rId1" Type="http://schemas.openxmlformats.org/officeDocument/2006/relationships/slideLayout" Target="../slideLayouts/slideLayout82.xml"/><Relationship Id="rId4" Type="http://schemas.openxmlformats.org/officeDocument/2006/relationships/image" Target="../media/image114.tiff"/></Relationships>
</file>

<file path=ppt/slides/_rels/slide65.xml.rels><?xml version="1.0" encoding="UTF-8" standalone="yes"?>
<Relationships xmlns="http://schemas.openxmlformats.org/package/2006/relationships"><Relationship Id="rId3" Type="http://schemas.openxmlformats.org/officeDocument/2006/relationships/hyperlink" Target="https://parking.wustl.edu/items/bearly-driver-carpool/" TargetMode="External"/><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sustainability.wustl.edu/get-involved/green-monday/" TargetMode="Externa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hyperlink" Target="https://sustainability.wustl.edu/get-involved/staff-faculty/green-offices/" TargetMode="External"/><Relationship Id="rId7"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84.xml"/><Relationship Id="rId6" Type="http://schemas.openxmlformats.org/officeDocument/2006/relationships/hyperlink" Target="https://docs.google.com/forms/d/e/1FAIpQLSej6fOjehvKO5qgaobSP3Jcu9GQljuE49FGeptGppb8s441Dg/viewform" TargetMode="External"/><Relationship Id="rId5" Type="http://schemas.openxmlformats.org/officeDocument/2006/relationships/hyperlink" Target="https://sustainability.wustl.edu/get-involved/recycling-composting/print-and-post-waste-sorting-signage/" TargetMode="External"/><Relationship Id="rId4" Type="http://schemas.openxmlformats.org/officeDocument/2006/relationships/hyperlink" Target="http://wustl.us2.list-manage.com/subscribe?u=7066ff9764a241168352699e8&amp;id=35ae350a96"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students.wustl.edu/timelycare/" TargetMode="Externa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157162" y="715962"/>
            <a:ext cx="7772400" cy="1470025"/>
          </a:xfrm>
        </p:spPr>
        <p:txBody>
          <a:bodyPr/>
          <a:lstStyle/>
          <a:p>
            <a:r>
              <a:rPr lang="en-US" altLang="en-US" dirty="0" err="1" smtClean="0">
                <a:latin typeface="Georgia" charset="0"/>
                <a:ea typeface="ＭＳ Ｐゴシック" charset="-128"/>
                <a:cs typeface="Georgia" charset="0"/>
              </a:rPr>
              <a:t>McKelvey</a:t>
            </a:r>
            <a:r>
              <a:rPr lang="en-US" altLang="en-US" dirty="0" smtClean="0">
                <a:latin typeface="Georgia" charset="0"/>
                <a:ea typeface="ＭＳ Ｐゴシック" charset="-128"/>
                <a:cs typeface="Georgia" charset="0"/>
              </a:rPr>
              <a:t> Staff Council Town Hall </a:t>
            </a:r>
            <a:endParaRPr lang="en-US" altLang="en-US" dirty="0">
              <a:latin typeface="Georgia" charset="0"/>
              <a:ea typeface="ＭＳ Ｐゴシック" charset="-128"/>
              <a:cs typeface="Georgia" charset="0"/>
            </a:endParaRPr>
          </a:p>
        </p:txBody>
      </p:sp>
      <p:sp>
        <p:nvSpPr>
          <p:cNvPr id="3" name="Subtitle 2"/>
          <p:cNvSpPr>
            <a:spLocks noGrp="1"/>
          </p:cNvSpPr>
          <p:nvPr>
            <p:ph type="subTitle" idx="1"/>
          </p:nvPr>
        </p:nvSpPr>
        <p:spPr>
          <a:xfrm>
            <a:off x="285750" y="1743074"/>
            <a:ext cx="7086600" cy="500063"/>
          </a:xfrm>
        </p:spPr>
        <p:txBody>
          <a:bodyPr rtlCol="0"/>
          <a:lstStyle/>
          <a:p>
            <a:pPr fontAlgn="auto">
              <a:spcAft>
                <a:spcPts val="0"/>
              </a:spcAft>
              <a:buFont typeface="Arial"/>
              <a:buNone/>
              <a:defRPr/>
            </a:pPr>
            <a:r>
              <a:rPr lang="en-US" dirty="0" smtClean="0">
                <a:ea typeface="+mn-ea"/>
              </a:rPr>
              <a:t>March 17</a:t>
            </a:r>
            <a:r>
              <a:rPr lang="en-US" baseline="30000" dirty="0" smtClean="0">
                <a:ea typeface="+mn-ea"/>
              </a:rPr>
              <a:t>th</a:t>
            </a:r>
            <a:r>
              <a:rPr lang="en-US" dirty="0" smtClean="0">
                <a:ea typeface="+mn-ea"/>
              </a:rPr>
              <a:t>, 2022</a:t>
            </a:r>
            <a:endParaRPr lang="en-US" dirty="0">
              <a:ea typeface="+mn-ea"/>
            </a:endParaRPr>
          </a:p>
        </p:txBody>
      </p:sp>
      <p:sp>
        <p:nvSpPr>
          <p:cNvPr id="2" name="TextBox 1"/>
          <p:cNvSpPr txBox="1"/>
          <p:nvPr/>
        </p:nvSpPr>
        <p:spPr>
          <a:xfrm>
            <a:off x="729809" y="2243137"/>
            <a:ext cx="5941306" cy="4739759"/>
          </a:xfrm>
          <a:prstGeom prst="rect">
            <a:avLst/>
          </a:prstGeom>
          <a:noFill/>
        </p:spPr>
        <p:txBody>
          <a:bodyPr wrap="none" rtlCol="0">
            <a:spAutoFit/>
          </a:bodyPr>
          <a:lstStyle/>
          <a:p>
            <a:r>
              <a:rPr lang="en-US" sz="1800" b="1" dirty="0" smtClean="0"/>
              <a:t>2:00pm- Welcome</a:t>
            </a:r>
          </a:p>
          <a:p>
            <a:endParaRPr lang="en-US" sz="700" dirty="0" smtClean="0"/>
          </a:p>
          <a:p>
            <a:r>
              <a:rPr lang="en-US" sz="1800" b="1" dirty="0" smtClean="0"/>
              <a:t>2:05pm- Dean Aaron Bobick</a:t>
            </a:r>
          </a:p>
          <a:p>
            <a:r>
              <a:rPr lang="en-US" sz="1800" dirty="0"/>
              <a:t>	</a:t>
            </a:r>
            <a:r>
              <a:rPr lang="en-US" sz="1800" dirty="0" smtClean="0"/>
              <a:t>		</a:t>
            </a:r>
            <a:r>
              <a:rPr lang="en-US" sz="1600" dirty="0" smtClean="0"/>
              <a:t>General Updates</a:t>
            </a:r>
          </a:p>
          <a:p>
            <a:endParaRPr lang="en-US" sz="700" b="1" dirty="0" smtClean="0"/>
          </a:p>
          <a:p>
            <a:r>
              <a:rPr lang="en-US" sz="1800" b="1" dirty="0" smtClean="0"/>
              <a:t>2:20pm- Dr. Karolyn </a:t>
            </a:r>
            <a:r>
              <a:rPr lang="en-US" sz="1800" b="1" dirty="0" err="1" smtClean="0"/>
              <a:t>Senter</a:t>
            </a:r>
            <a:endParaRPr lang="en-US" sz="1800" b="1" dirty="0" smtClean="0"/>
          </a:p>
          <a:p>
            <a:r>
              <a:rPr lang="en-US" sz="1800" dirty="0"/>
              <a:t>	</a:t>
            </a:r>
            <a:r>
              <a:rPr lang="en-US" sz="1800" dirty="0" smtClean="0"/>
              <a:t>		</a:t>
            </a:r>
            <a:r>
              <a:rPr lang="en-US" sz="1600" dirty="0" err="1" smtClean="0"/>
              <a:t>Habif</a:t>
            </a:r>
            <a:r>
              <a:rPr lang="en-US" sz="1600" dirty="0" smtClean="0"/>
              <a:t> Health Services Overview</a:t>
            </a:r>
          </a:p>
          <a:p>
            <a:endParaRPr lang="en-US" sz="700" b="1" dirty="0" smtClean="0"/>
          </a:p>
          <a:p>
            <a:r>
              <a:rPr lang="en-US" sz="1800" b="1" dirty="0" smtClean="0"/>
              <a:t>2:30pm- Jessica Wagenseil</a:t>
            </a:r>
          </a:p>
          <a:p>
            <a:r>
              <a:rPr lang="en-US" sz="1800" dirty="0"/>
              <a:t>	</a:t>
            </a:r>
            <a:r>
              <a:rPr lang="en-US" sz="1800" dirty="0" smtClean="0"/>
              <a:t>		</a:t>
            </a:r>
            <a:r>
              <a:rPr lang="en-US" sz="1600" dirty="0" smtClean="0"/>
              <a:t>Overview of </a:t>
            </a:r>
            <a:r>
              <a:rPr lang="en-US" sz="1600" dirty="0" err="1" smtClean="0"/>
              <a:t>McKelvey</a:t>
            </a:r>
            <a:r>
              <a:rPr lang="en-US" sz="1600" dirty="0" smtClean="0"/>
              <a:t> DEI</a:t>
            </a:r>
          </a:p>
          <a:p>
            <a:endParaRPr lang="en-US" sz="700" b="1" dirty="0" smtClean="0"/>
          </a:p>
          <a:p>
            <a:r>
              <a:rPr lang="en-US" sz="1800" b="1" dirty="0" smtClean="0"/>
              <a:t>2:40pm- Ariana Jasarevic</a:t>
            </a:r>
          </a:p>
          <a:p>
            <a:r>
              <a:rPr lang="en-US" sz="1800" dirty="0"/>
              <a:t>	</a:t>
            </a:r>
            <a:r>
              <a:rPr lang="en-US" sz="1800" dirty="0" smtClean="0"/>
              <a:t>		</a:t>
            </a:r>
            <a:r>
              <a:rPr lang="en-US" sz="1600" dirty="0" smtClean="0"/>
              <a:t>Update on DEI Staff Working Group</a:t>
            </a:r>
          </a:p>
          <a:p>
            <a:r>
              <a:rPr lang="en-US" sz="1600" dirty="0"/>
              <a:t>	</a:t>
            </a:r>
            <a:r>
              <a:rPr lang="en-US" sz="1600" dirty="0" smtClean="0"/>
              <a:t>		Promotion for development, coaching, and learning</a:t>
            </a:r>
          </a:p>
          <a:p>
            <a:endParaRPr lang="en-US" sz="700" dirty="0" smtClean="0"/>
          </a:p>
          <a:p>
            <a:r>
              <a:rPr lang="en-US" sz="1800" b="1" dirty="0" smtClean="0"/>
              <a:t>2:45pm- Becca </a:t>
            </a:r>
            <a:r>
              <a:rPr lang="en-US" sz="1800" b="1" dirty="0" err="1" smtClean="0"/>
              <a:t>Gilberg</a:t>
            </a:r>
            <a:endParaRPr lang="en-US" sz="1800" b="1" dirty="0"/>
          </a:p>
          <a:p>
            <a:r>
              <a:rPr lang="en-US" sz="1800" dirty="0" smtClean="0"/>
              <a:t>			</a:t>
            </a:r>
            <a:r>
              <a:rPr lang="en-US" sz="1600" dirty="0" smtClean="0"/>
              <a:t>Sustainable Transportation Overview</a:t>
            </a:r>
          </a:p>
          <a:p>
            <a:endParaRPr lang="en-US" sz="700" dirty="0" smtClean="0"/>
          </a:p>
          <a:p>
            <a:r>
              <a:rPr lang="en-US" sz="1800" b="1" dirty="0" smtClean="0"/>
              <a:t>2:55pm- Cassie Hage</a:t>
            </a:r>
          </a:p>
          <a:p>
            <a:r>
              <a:rPr lang="en-US" sz="1800" dirty="0"/>
              <a:t>	</a:t>
            </a:r>
            <a:r>
              <a:rPr lang="en-US" sz="1800" dirty="0" smtClean="0"/>
              <a:t>		</a:t>
            </a:r>
            <a:r>
              <a:rPr lang="en-US" sz="1600" dirty="0" smtClean="0"/>
              <a:t>Office of Sustainability/Green Office Overview </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5D44-1A1D-EA40-960C-A306BB08A2B3}"/>
              </a:ext>
            </a:extLst>
          </p:cNvPr>
          <p:cNvSpPr>
            <a:spLocks noGrp="1"/>
          </p:cNvSpPr>
          <p:nvPr>
            <p:ph type="title"/>
          </p:nvPr>
        </p:nvSpPr>
        <p:spPr/>
        <p:txBody>
          <a:bodyPr/>
          <a:lstStyle/>
          <a:p>
            <a:r>
              <a:rPr lang="en-US" dirty="0" smtClean="0"/>
              <a:t>For Crisis</a:t>
            </a:r>
            <a:endParaRPr lang="en-US" dirty="0"/>
          </a:p>
        </p:txBody>
      </p:sp>
      <p:sp>
        <p:nvSpPr>
          <p:cNvPr id="3" name="Content Placeholder 2">
            <a:extLst>
              <a:ext uri="{FF2B5EF4-FFF2-40B4-BE49-F238E27FC236}">
                <a16:creationId xmlns:a16="http://schemas.microsoft.com/office/drawing/2014/main" id="{763ACEEA-E8BD-B344-9B8A-A00B09F3CEED}"/>
              </a:ext>
            </a:extLst>
          </p:cNvPr>
          <p:cNvSpPr>
            <a:spLocks noGrp="1"/>
          </p:cNvSpPr>
          <p:nvPr>
            <p:ph idx="1"/>
          </p:nvPr>
        </p:nvSpPr>
        <p:spPr>
          <a:xfrm>
            <a:off x="1627953" y="2026228"/>
            <a:ext cx="5888093" cy="2908617"/>
          </a:xfrm>
        </p:spPr>
        <p:txBody>
          <a:bodyPr>
            <a:normAutofit/>
          </a:bodyPr>
          <a:lstStyle/>
          <a:p>
            <a:pPr marL="139697" indent="0">
              <a:buNone/>
            </a:pPr>
            <a:r>
              <a:rPr lang="en-US" sz="2400" b="1" u="sng" dirty="0">
                <a:solidFill>
                  <a:schemeClr val="bg1">
                    <a:lumMod val="50000"/>
                  </a:schemeClr>
                </a:solidFill>
              </a:rPr>
              <a:t>Monday – Friday, 8 am – 4 pm</a:t>
            </a:r>
          </a:p>
          <a:p>
            <a:r>
              <a:rPr lang="en-US" sz="2400" dirty="0">
                <a:solidFill>
                  <a:schemeClr val="bg1">
                    <a:lumMod val="50000"/>
                  </a:schemeClr>
                </a:solidFill>
              </a:rPr>
              <a:t>Call 314-935-6695 to speak with an on-call counselor</a:t>
            </a:r>
          </a:p>
          <a:p>
            <a:endParaRPr lang="en-US" sz="2400" dirty="0">
              <a:solidFill>
                <a:schemeClr val="bg1">
                  <a:lumMod val="50000"/>
                </a:schemeClr>
              </a:solidFill>
            </a:endParaRPr>
          </a:p>
          <a:p>
            <a:pPr marL="139697" indent="0">
              <a:buNone/>
            </a:pPr>
            <a:r>
              <a:rPr lang="en-US" sz="2400" b="1" u="sng" dirty="0">
                <a:solidFill>
                  <a:schemeClr val="bg1">
                    <a:lumMod val="50000"/>
                  </a:schemeClr>
                </a:solidFill>
              </a:rPr>
              <a:t>After Hours, evenings, weekends</a:t>
            </a:r>
          </a:p>
          <a:p>
            <a:r>
              <a:rPr lang="en-US" sz="2400" dirty="0" err="1">
                <a:solidFill>
                  <a:schemeClr val="bg1">
                    <a:lumMod val="50000"/>
                  </a:schemeClr>
                </a:solidFill>
              </a:rPr>
              <a:t>TalkNow</a:t>
            </a:r>
            <a:r>
              <a:rPr lang="en-US" sz="2400" dirty="0">
                <a:solidFill>
                  <a:schemeClr val="bg1">
                    <a:lumMod val="50000"/>
                  </a:schemeClr>
                </a:solidFill>
              </a:rPr>
              <a:t> (Available through the Timely Care app)</a:t>
            </a:r>
          </a:p>
          <a:p>
            <a:endParaRPr lang="en-US" sz="2400" dirty="0">
              <a:solidFill>
                <a:schemeClr val="bg1">
                  <a:lumMod val="50000"/>
                </a:schemeClr>
              </a:solidFill>
            </a:endParaRPr>
          </a:p>
          <a:p>
            <a:pPr marL="0" indent="0">
              <a:buNone/>
            </a:pPr>
            <a:endParaRPr lang="en-US" dirty="0"/>
          </a:p>
          <a:p>
            <a:pPr lvl="1"/>
            <a:endParaRPr lang="en-US" dirty="0"/>
          </a:p>
        </p:txBody>
      </p:sp>
      <p:sp>
        <p:nvSpPr>
          <p:cNvPr id="10" name="Rectangle 9">
            <a:extLst>
              <a:ext uri="{FF2B5EF4-FFF2-40B4-BE49-F238E27FC236}">
                <a16:creationId xmlns:a16="http://schemas.microsoft.com/office/drawing/2014/main" id="{8F2BE465-1688-0D4E-9673-1B57DC1E1F04}"/>
              </a:ext>
            </a:extLst>
          </p:cNvPr>
          <p:cNvSpPr/>
          <p:nvPr/>
        </p:nvSpPr>
        <p:spPr>
          <a:xfrm>
            <a:off x="8666019" y="1262496"/>
            <a:ext cx="477982" cy="76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06D2AECD-8BA2-1E46-B0C4-8F521FEAD389}"/>
              </a:ext>
            </a:extLst>
          </p:cNvPr>
          <p:cNvSpPr/>
          <p:nvPr/>
        </p:nvSpPr>
        <p:spPr>
          <a:xfrm>
            <a:off x="8666019" y="4997077"/>
            <a:ext cx="477982" cy="76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283460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529" y="1456239"/>
            <a:ext cx="5486400" cy="1398121"/>
          </a:xfrm>
        </p:spPr>
        <p:txBody>
          <a:bodyPr>
            <a:normAutofit/>
          </a:bodyPr>
          <a:lstStyle/>
          <a:p>
            <a:pPr marL="139697" indent="0">
              <a:buNone/>
            </a:pPr>
            <a:r>
              <a:rPr lang="en-US" sz="1800" dirty="0"/>
              <a:t>Includes over 150 brief, effective, evidence based educational sessions covering over 50 common topics and skills related to mental health</a:t>
            </a:r>
          </a:p>
          <a:p>
            <a:pPr marL="139697" indent="0">
              <a:buNone/>
            </a:pPr>
            <a:r>
              <a:rPr lang="en-US" sz="1800" u="sng" dirty="0">
                <a:solidFill>
                  <a:schemeClr val="accent3"/>
                </a:solidFill>
              </a:rPr>
              <a:t>https://students.wustl.edu/therapy-assistance-online/</a:t>
            </a:r>
          </a:p>
          <a:p>
            <a:endParaRPr lang="en-US" dirty="0"/>
          </a:p>
        </p:txBody>
      </p:sp>
      <p:pic>
        <p:nvPicPr>
          <p:cNvPr id="4" name="Picture 3"/>
          <p:cNvPicPr>
            <a:picLocks noChangeAspect="1"/>
          </p:cNvPicPr>
          <p:nvPr/>
        </p:nvPicPr>
        <p:blipFill>
          <a:blip r:embed="rId2"/>
          <a:stretch>
            <a:fillRect/>
          </a:stretch>
        </p:blipFill>
        <p:spPr>
          <a:xfrm>
            <a:off x="43406" y="1810372"/>
            <a:ext cx="2491784" cy="1043988"/>
          </a:xfrm>
          <a:prstGeom prst="rect">
            <a:avLst/>
          </a:prstGeom>
        </p:spPr>
      </p:pic>
      <p:pic>
        <p:nvPicPr>
          <p:cNvPr id="6" name="Picture 5"/>
          <p:cNvPicPr>
            <a:picLocks noChangeAspect="1"/>
          </p:cNvPicPr>
          <p:nvPr/>
        </p:nvPicPr>
        <p:blipFill>
          <a:blip r:embed="rId3"/>
          <a:stretch>
            <a:fillRect/>
          </a:stretch>
        </p:blipFill>
        <p:spPr>
          <a:xfrm>
            <a:off x="43406" y="3078476"/>
            <a:ext cx="9031321" cy="2784961"/>
          </a:xfrm>
          <a:prstGeom prst="rect">
            <a:avLst/>
          </a:prstGeom>
        </p:spPr>
      </p:pic>
    </p:spTree>
    <p:extLst>
      <p:ext uri="{BB962C8B-B14F-4D97-AF65-F5344CB8AC3E}">
        <p14:creationId xmlns:p14="http://schemas.microsoft.com/office/powerpoint/2010/main" val="1828420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Spring 2022 Group </a:t>
            </a:r>
            <a:r>
              <a:rPr lang="en-US" smtClean="0"/>
              <a:t>Therapy Offerings</a:t>
            </a:r>
            <a:endParaRPr lang="en-US" dirty="0"/>
          </a:p>
        </p:txBody>
      </p:sp>
      <p:sp>
        <p:nvSpPr>
          <p:cNvPr id="3" name="Content Placeholder 2"/>
          <p:cNvSpPr>
            <a:spLocks noGrp="1"/>
          </p:cNvSpPr>
          <p:nvPr>
            <p:ph idx="1"/>
          </p:nvPr>
        </p:nvSpPr>
        <p:spPr>
          <a:xfrm>
            <a:off x="263236" y="1889414"/>
            <a:ext cx="8659091" cy="4038599"/>
          </a:xfrm>
          <a:solidFill>
            <a:schemeClr val="accent5">
              <a:lumMod val="20000"/>
              <a:lumOff val="80000"/>
            </a:schemeClr>
          </a:solidFill>
        </p:spPr>
        <p:txBody>
          <a:bodyPr>
            <a:normAutofit lnSpcReduction="10000"/>
          </a:bodyPr>
          <a:lstStyle/>
          <a:p>
            <a:r>
              <a:rPr lang="en-US" dirty="0" smtClean="0">
                <a:hlinkClick r:id="rId2"/>
              </a:rPr>
              <a:t>Https://students.wustl.edu/therapy-group-workshops/</a:t>
            </a:r>
            <a:endParaRPr lang="en-US" dirty="0">
              <a:hlinkClick r:id="rId2"/>
            </a:endParaRPr>
          </a:p>
          <a:p>
            <a:r>
              <a:rPr lang="en-US" b="1" dirty="0"/>
              <a:t>Don’t Mention the Tension (Tuesdays 4:00-5:00 p.m., starting March 8)</a:t>
            </a:r>
          </a:p>
          <a:p>
            <a:r>
              <a:rPr lang="en-US" b="1" dirty="0"/>
              <a:t>Connecting in a Time of Isolation – Graduate and Professional Students (Thursdays 10:00 – 11:30 a.m</a:t>
            </a:r>
            <a:r>
              <a:rPr lang="en-US" b="1" dirty="0" smtClean="0"/>
              <a:t>.)</a:t>
            </a:r>
          </a:p>
          <a:p>
            <a:r>
              <a:rPr lang="en-US" b="1" dirty="0"/>
              <a:t>Dissertation Support Group (Fridays 3:00-4:30 p.m.)</a:t>
            </a:r>
          </a:p>
          <a:p>
            <a:r>
              <a:rPr lang="en-US" b="1" dirty="0"/>
              <a:t>International C.H.A.T. (Tuesdays 3:30-4:50 p.m.)</a:t>
            </a:r>
          </a:p>
          <a:p>
            <a:r>
              <a:rPr lang="en-US" b="1" dirty="0"/>
              <a:t>Lavender Circle (Fridays 3:00-4:30 p.m.)</a:t>
            </a:r>
          </a:p>
          <a:p>
            <a:r>
              <a:rPr lang="en-US" b="1" dirty="0"/>
              <a:t>DBT Skills Workshop Series: Loving Your Emotions – A Beginner’s Guide (Fridays 1:00-3:00 p.m</a:t>
            </a:r>
            <a:r>
              <a:rPr lang="en-US" b="1" dirty="0" smtClean="0"/>
              <a:t>.)</a:t>
            </a:r>
          </a:p>
          <a:p>
            <a:r>
              <a:rPr lang="en-US" b="1" dirty="0"/>
              <a:t>My Not-So-Perfect Family (Wednesdays 10:00-11:30 a.m</a:t>
            </a:r>
            <a:r>
              <a:rPr lang="en-US" b="1" dirty="0" smtClean="0"/>
              <a:t>.)</a:t>
            </a:r>
          </a:p>
          <a:p>
            <a:r>
              <a:rPr lang="en-US" b="1" dirty="0"/>
              <a:t>Understanding Self and Others (Fridays 11:00 a.m. – 12:30 p.m.)</a:t>
            </a:r>
          </a:p>
          <a:p>
            <a:endParaRPr lang="en-US" b="1" dirty="0"/>
          </a:p>
          <a:p>
            <a:endParaRPr lang="en-US" b="1" dirty="0"/>
          </a:p>
          <a:p>
            <a:endParaRPr lang="en-US" b="1" dirty="0"/>
          </a:p>
          <a:p>
            <a:endParaRPr lang="en-US" dirty="0" smtClean="0"/>
          </a:p>
        </p:txBody>
      </p:sp>
    </p:spTree>
    <p:extLst>
      <p:ext uri="{BB962C8B-B14F-4D97-AF65-F5344CB8AC3E}">
        <p14:creationId xmlns:p14="http://schemas.microsoft.com/office/powerpoint/2010/main" val="2726889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7008-75DA-9441-B349-549D44A7E9EA}"/>
              </a:ext>
            </a:extLst>
          </p:cNvPr>
          <p:cNvSpPr>
            <a:spLocks noGrp="1"/>
          </p:cNvSpPr>
          <p:nvPr>
            <p:ph type="title"/>
          </p:nvPr>
        </p:nvSpPr>
        <p:spPr/>
        <p:txBody>
          <a:bodyPr>
            <a:normAutofit/>
          </a:bodyPr>
          <a:lstStyle/>
          <a:p>
            <a:r>
              <a:rPr lang="en-US" dirty="0" smtClean="0"/>
              <a:t>Let’s Talk</a:t>
            </a:r>
            <a:r>
              <a:rPr lang="en-US" dirty="0"/>
              <a:t/>
            </a:r>
            <a:br>
              <a:rPr lang="en-US" dirty="0"/>
            </a:br>
            <a:r>
              <a:rPr lang="en-US" sz="1800" b="1" u="sng" dirty="0"/>
              <a:t>find the zoom link via:</a:t>
            </a:r>
            <a:r>
              <a:rPr lang="en-US" dirty="0" smtClean="0"/>
              <a:t/>
            </a:r>
            <a:br>
              <a:rPr lang="en-US" dirty="0" smtClean="0"/>
            </a:br>
            <a:r>
              <a:rPr lang="en-US" sz="1800" dirty="0"/>
              <a:t>https://students.wustl.edu/lets-talk/</a:t>
            </a:r>
            <a:br>
              <a:rPr lang="en-US" sz="1800" dirty="0"/>
            </a:br>
            <a:endParaRPr lang="en-US" sz="1800" dirty="0"/>
          </a:p>
        </p:txBody>
      </p:sp>
      <p:sp>
        <p:nvSpPr>
          <p:cNvPr id="4" name="Rectangle 3"/>
          <p:cNvSpPr/>
          <p:nvPr/>
        </p:nvSpPr>
        <p:spPr>
          <a:xfrm>
            <a:off x="4119649" y="1009650"/>
            <a:ext cx="3852950" cy="4847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6" name="Rectangle 5"/>
          <p:cNvSpPr/>
          <p:nvPr/>
        </p:nvSpPr>
        <p:spPr>
          <a:xfrm>
            <a:off x="5662418" y="1123950"/>
            <a:ext cx="1285235" cy="4847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026" name="Picture 2" descr="https://students.wustl.edu/wp-content/uploads/2022/01/Lets-Talk-Spring-22-Pos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649" y="1027907"/>
            <a:ext cx="3852950" cy="484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13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0CB4A6A-2F60-4E44-AADF-8F6DE8F6DB0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109540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582" y="1856719"/>
            <a:ext cx="4045200" cy="1675800"/>
          </a:xfrm>
        </p:spPr>
        <p:txBody>
          <a:bodyPr/>
          <a:lstStyle/>
          <a:p>
            <a:r>
              <a:rPr lang="en-US" dirty="0" smtClean="0"/>
              <a:t>Questions?</a:t>
            </a:r>
            <a:endParaRPr lang="en-US" dirty="0"/>
          </a:p>
        </p:txBody>
      </p:sp>
      <p:pic>
        <p:nvPicPr>
          <p:cNvPr id="5" name="Picture 4" descr="https://i.pinimg.com/564x/04/2f/af/042faf25c9098302304e7f2699177957.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9" r="2293"/>
          <a:stretch/>
        </p:blipFill>
        <p:spPr bwMode="auto">
          <a:xfrm>
            <a:off x="4857643" y="1581450"/>
            <a:ext cx="3991123" cy="39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767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0" y="2288133"/>
            <a:ext cx="6210228" cy="2360506"/>
          </a:xfrm>
        </p:spPr>
        <p:txBody>
          <a:bodyPr/>
          <a:lstStyle/>
          <a:p>
            <a:pPr algn="ctr"/>
            <a:r>
              <a:rPr lang="en-US" altLang="en-US" sz="4400" dirty="0" err="1">
                <a:latin typeface="Georgia" charset="0"/>
                <a:ea typeface="ＭＳ Ｐゴシック" charset="-128"/>
                <a:cs typeface="Georgia" charset="0"/>
              </a:rPr>
              <a:t>McKelvey</a:t>
            </a:r>
            <a:r>
              <a:rPr lang="en-US" altLang="en-US" sz="4400" dirty="0">
                <a:latin typeface="Georgia" charset="0"/>
                <a:ea typeface="ＭＳ Ｐゴシック" charset="-128"/>
                <a:cs typeface="Georgia" charset="0"/>
              </a:rPr>
              <a:t> DEI Committee</a:t>
            </a:r>
          </a:p>
        </p:txBody>
      </p:sp>
    </p:spTree>
    <p:extLst>
      <p:ext uri="{BB962C8B-B14F-4D97-AF65-F5344CB8AC3E}">
        <p14:creationId xmlns:p14="http://schemas.microsoft.com/office/powerpoint/2010/main" val="3767479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9181-F777-4485-A994-7B152DF74105}"/>
              </a:ext>
            </a:extLst>
          </p:cNvPr>
          <p:cNvSpPr>
            <a:spLocks noGrp="1"/>
          </p:cNvSpPr>
          <p:nvPr>
            <p:ph type="title"/>
          </p:nvPr>
        </p:nvSpPr>
        <p:spPr>
          <a:xfrm>
            <a:off x="204147" y="309283"/>
            <a:ext cx="9144000" cy="986828"/>
          </a:xfrm>
        </p:spPr>
        <p:txBody>
          <a:bodyPr/>
          <a:lstStyle/>
          <a:p>
            <a:r>
              <a:rPr lang="en-US" dirty="0"/>
              <a:t>Committee </a:t>
            </a:r>
            <a:r>
              <a:rPr lang="en-US" dirty="0" smtClean="0"/>
              <a:t>Timeline 2021</a:t>
            </a:r>
            <a:r>
              <a:rPr lang="en-US" dirty="0"/>
              <a:t>	</a:t>
            </a:r>
          </a:p>
        </p:txBody>
      </p:sp>
      <p:sp>
        <p:nvSpPr>
          <p:cNvPr id="5" name="Content Placeholder 2">
            <a:extLst>
              <a:ext uri="{FF2B5EF4-FFF2-40B4-BE49-F238E27FC236}">
                <a16:creationId xmlns:a16="http://schemas.microsoft.com/office/drawing/2014/main" id="{13A143A8-A3F2-452C-9A3D-8AF63C7829BE}"/>
              </a:ext>
            </a:extLst>
          </p:cNvPr>
          <p:cNvSpPr>
            <a:spLocks noGrp="1"/>
          </p:cNvSpPr>
          <p:nvPr>
            <p:ph idx="1"/>
          </p:nvPr>
        </p:nvSpPr>
        <p:spPr>
          <a:xfrm>
            <a:off x="506768" y="1479934"/>
            <a:ext cx="8538758" cy="5378066"/>
          </a:xfrm>
        </p:spPr>
        <p:txBody>
          <a:bodyPr/>
          <a:lstStyle/>
          <a:p>
            <a:r>
              <a:rPr lang="en-US" sz="2400" dirty="0" smtClean="0">
                <a:latin typeface="+mn-lt"/>
              </a:rPr>
              <a:t>Members Recruited: </a:t>
            </a:r>
            <a:r>
              <a:rPr lang="en-US" sz="2400" b="0" dirty="0" smtClean="0">
                <a:latin typeface="+mn-lt"/>
              </a:rPr>
              <a:t>Jan/Feb, 2021</a:t>
            </a:r>
          </a:p>
          <a:p>
            <a:r>
              <a:rPr lang="en-US" sz="2400" dirty="0" smtClean="0">
                <a:latin typeface="+mn-lt"/>
              </a:rPr>
              <a:t>Initial Charge </a:t>
            </a:r>
            <a:r>
              <a:rPr lang="en-US" sz="2400" dirty="0">
                <a:latin typeface="+mn-lt"/>
              </a:rPr>
              <a:t>D</a:t>
            </a:r>
            <a:r>
              <a:rPr lang="en-US" sz="2400" dirty="0" smtClean="0">
                <a:latin typeface="+mn-lt"/>
              </a:rPr>
              <a:t>efined: </a:t>
            </a:r>
            <a:r>
              <a:rPr lang="en-US" sz="2400" b="0" dirty="0" smtClean="0">
                <a:latin typeface="+mn-lt"/>
              </a:rPr>
              <a:t>Jan/Feb 2021</a:t>
            </a:r>
            <a:endParaRPr lang="en-US" sz="2400" dirty="0" smtClean="0">
              <a:latin typeface="+mn-lt"/>
            </a:endParaRPr>
          </a:p>
          <a:p>
            <a:r>
              <a:rPr lang="en-US" sz="2400" dirty="0" smtClean="0">
                <a:latin typeface="+mn-lt"/>
              </a:rPr>
              <a:t>Summit/Retreat</a:t>
            </a:r>
            <a:r>
              <a:rPr lang="en-US" sz="2400" dirty="0">
                <a:latin typeface="+mn-lt"/>
              </a:rPr>
              <a:t>: </a:t>
            </a:r>
            <a:r>
              <a:rPr lang="en-US" sz="2400" b="0" dirty="0">
                <a:latin typeface="+mn-lt"/>
              </a:rPr>
              <a:t>Early </a:t>
            </a:r>
            <a:r>
              <a:rPr lang="en-US" sz="2400" b="0" dirty="0" smtClean="0">
                <a:latin typeface="+mn-lt"/>
              </a:rPr>
              <a:t>March, 2021</a:t>
            </a:r>
            <a:endParaRPr lang="en-US" sz="2400" dirty="0">
              <a:latin typeface="+mn-lt"/>
            </a:endParaRPr>
          </a:p>
          <a:p>
            <a:r>
              <a:rPr lang="en-US" sz="2400" dirty="0">
                <a:latin typeface="+mn-lt"/>
              </a:rPr>
              <a:t>Current Climate: </a:t>
            </a:r>
            <a:r>
              <a:rPr lang="en-US" sz="2400" b="0" dirty="0">
                <a:latin typeface="+mn-lt"/>
              </a:rPr>
              <a:t>Late </a:t>
            </a:r>
            <a:r>
              <a:rPr lang="en-US" sz="2400" b="0" dirty="0" smtClean="0">
                <a:latin typeface="+mn-lt"/>
              </a:rPr>
              <a:t>March, 2021</a:t>
            </a:r>
            <a:endParaRPr lang="en-US" sz="2400" b="0" dirty="0">
              <a:latin typeface="+mn-lt"/>
            </a:endParaRPr>
          </a:p>
          <a:p>
            <a:r>
              <a:rPr lang="en-US" sz="2400" dirty="0">
                <a:latin typeface="+mn-lt"/>
              </a:rPr>
              <a:t>Best Practices and Outcomes: </a:t>
            </a:r>
            <a:r>
              <a:rPr lang="en-US" sz="2400" b="0" dirty="0">
                <a:latin typeface="+mn-lt"/>
              </a:rPr>
              <a:t>Late </a:t>
            </a:r>
            <a:r>
              <a:rPr lang="en-US" sz="2400" b="0" dirty="0" smtClean="0">
                <a:latin typeface="+mn-lt"/>
              </a:rPr>
              <a:t>April, 2021</a:t>
            </a:r>
            <a:endParaRPr lang="en-US" sz="2400" b="0" dirty="0">
              <a:latin typeface="+mn-lt"/>
            </a:endParaRPr>
          </a:p>
          <a:p>
            <a:r>
              <a:rPr lang="en-US" sz="2400" dirty="0">
                <a:latin typeface="+mn-lt"/>
              </a:rPr>
              <a:t>Initial Recommendations to Dean: </a:t>
            </a:r>
            <a:r>
              <a:rPr lang="en-US" sz="2400" b="0" dirty="0" smtClean="0">
                <a:latin typeface="+mn-lt"/>
              </a:rPr>
              <a:t>Late May, 2021</a:t>
            </a:r>
            <a:endParaRPr lang="en-US" sz="2400" b="0" dirty="0">
              <a:latin typeface="+mn-lt"/>
            </a:endParaRPr>
          </a:p>
          <a:p>
            <a:r>
              <a:rPr lang="en-US" sz="2400" dirty="0" smtClean="0">
                <a:latin typeface="+mn-lt"/>
              </a:rPr>
              <a:t>Prioritization and Synergy: </a:t>
            </a:r>
            <a:r>
              <a:rPr lang="en-US" sz="2400" b="0" dirty="0" smtClean="0">
                <a:latin typeface="+mn-lt"/>
              </a:rPr>
              <a:t>Late Sept, 2021</a:t>
            </a:r>
          </a:p>
          <a:p>
            <a:r>
              <a:rPr lang="en-US" sz="2400" dirty="0" smtClean="0">
                <a:latin typeface="+mn-lt"/>
              </a:rPr>
              <a:t>Guiding Principles: </a:t>
            </a:r>
            <a:r>
              <a:rPr lang="en-US" sz="2400" b="0" dirty="0" smtClean="0">
                <a:latin typeface="+mn-lt"/>
              </a:rPr>
              <a:t>Late Dec, 2021</a:t>
            </a:r>
          </a:p>
          <a:p>
            <a:endParaRPr lang="en-US" sz="2400" b="0" dirty="0" smtClean="0">
              <a:latin typeface="+mn-lt"/>
            </a:endParaRPr>
          </a:p>
          <a:p>
            <a:endParaRPr lang="en-US" sz="2200" b="0" dirty="0">
              <a:latin typeface="+mn-lt"/>
            </a:endParaRPr>
          </a:p>
        </p:txBody>
      </p:sp>
    </p:spTree>
    <p:extLst>
      <p:ext uri="{BB962C8B-B14F-4D97-AF65-F5344CB8AC3E}">
        <p14:creationId xmlns:p14="http://schemas.microsoft.com/office/powerpoint/2010/main" val="3361276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35" y="153067"/>
            <a:ext cx="8229600" cy="664710"/>
          </a:xfrm>
        </p:spPr>
        <p:txBody>
          <a:bodyPr/>
          <a:lstStyle/>
          <a:p>
            <a:r>
              <a:rPr lang="en-US" dirty="0" smtClean="0"/>
              <a:t>Initial Committee </a:t>
            </a:r>
            <a:r>
              <a:rPr lang="en-US" dirty="0"/>
              <a:t>Leadership</a:t>
            </a:r>
          </a:p>
        </p:txBody>
      </p:sp>
      <p:sp>
        <p:nvSpPr>
          <p:cNvPr id="4" name="TextBox 3"/>
          <p:cNvSpPr txBox="1"/>
          <p:nvPr/>
        </p:nvSpPr>
        <p:spPr>
          <a:xfrm>
            <a:off x="1041842" y="5236872"/>
            <a:ext cx="3337773" cy="1323439"/>
          </a:xfrm>
          <a:prstGeom prst="rect">
            <a:avLst/>
          </a:prstGeom>
          <a:noFill/>
        </p:spPr>
        <p:txBody>
          <a:bodyPr wrap="none" rtlCol="0">
            <a:spAutoFit/>
          </a:bodyPr>
          <a:lstStyle/>
          <a:p>
            <a:r>
              <a:rPr lang="en-US" sz="2000" b="1" dirty="0"/>
              <a:t>Chair, Princess </a:t>
            </a:r>
            <a:r>
              <a:rPr lang="en-US" sz="2000" b="1" dirty="0" err="1"/>
              <a:t>Imoukhuede</a:t>
            </a:r>
            <a:endParaRPr lang="en-US" sz="2000" b="1" dirty="0"/>
          </a:p>
          <a:p>
            <a:r>
              <a:rPr lang="en-US" sz="2000" dirty="0"/>
              <a:t>Director of Diversity Initiatives</a:t>
            </a:r>
          </a:p>
          <a:p>
            <a:r>
              <a:rPr lang="en-US" sz="2000" dirty="0"/>
              <a:t>Associate Professor,</a:t>
            </a:r>
          </a:p>
          <a:p>
            <a:r>
              <a:rPr lang="en-US" sz="2000" dirty="0"/>
              <a:t>Biomedical Engineering</a:t>
            </a:r>
          </a:p>
        </p:txBody>
      </p:sp>
      <p:sp>
        <p:nvSpPr>
          <p:cNvPr id="5" name="AutoShape 6" descr="New roles for Imoukhuede, Wagenseil | The Source | Washington University in  St. Lou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New roles for Imoukhuede, Wagenseil | The Source | Washington University in  St. Louis"/>
          <p:cNvPicPr>
            <a:picLocks noChangeAspect="1" noChangeArrowheads="1"/>
          </p:cNvPicPr>
          <p:nvPr/>
        </p:nvPicPr>
        <p:blipFill rotWithShape="1">
          <a:blip r:embed="rId2">
            <a:extLst>
              <a:ext uri="{28A0092B-C50C-407E-A947-70E740481C1C}">
                <a14:useLocalDpi xmlns:a14="http://schemas.microsoft.com/office/drawing/2010/main" val="0"/>
              </a:ext>
            </a:extLst>
          </a:blip>
          <a:srcRect r="50452"/>
          <a:stretch/>
        </p:blipFill>
        <p:spPr bwMode="auto">
          <a:xfrm>
            <a:off x="1084040" y="864576"/>
            <a:ext cx="3179298" cy="4277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23700" y="5236872"/>
            <a:ext cx="3882025" cy="1631216"/>
          </a:xfrm>
          <a:prstGeom prst="rect">
            <a:avLst/>
          </a:prstGeom>
          <a:noFill/>
        </p:spPr>
        <p:txBody>
          <a:bodyPr wrap="none" rtlCol="0">
            <a:spAutoFit/>
          </a:bodyPr>
          <a:lstStyle/>
          <a:p>
            <a:r>
              <a:rPr lang="en-US" sz="2000" b="1" dirty="0"/>
              <a:t>Associate Chair, Jessica Wagenseil</a:t>
            </a:r>
          </a:p>
          <a:p>
            <a:r>
              <a:rPr lang="en-US" sz="2000" dirty="0"/>
              <a:t>Vice Dean for Faculty Advancement</a:t>
            </a:r>
          </a:p>
          <a:p>
            <a:r>
              <a:rPr lang="en-US" sz="2000" dirty="0"/>
              <a:t>Professor,</a:t>
            </a:r>
          </a:p>
          <a:p>
            <a:r>
              <a:rPr lang="en-US" sz="2000" dirty="0"/>
              <a:t>Mechanical Engineering and </a:t>
            </a:r>
          </a:p>
          <a:p>
            <a:r>
              <a:rPr lang="en-US" sz="2000" dirty="0"/>
              <a:t>Materials Science</a:t>
            </a:r>
          </a:p>
        </p:txBody>
      </p:sp>
      <p:pic>
        <p:nvPicPr>
          <p:cNvPr id="10" name="Picture 8" descr="New roles for Imoukhuede, Wagenseil | The Source | Washington University in  St. Louis"/>
          <p:cNvPicPr>
            <a:picLocks noChangeAspect="1" noChangeArrowheads="1"/>
          </p:cNvPicPr>
          <p:nvPr/>
        </p:nvPicPr>
        <p:blipFill rotWithShape="1">
          <a:blip r:embed="rId2">
            <a:extLst>
              <a:ext uri="{28A0092B-C50C-407E-A947-70E740481C1C}">
                <a14:useLocalDpi xmlns:a14="http://schemas.microsoft.com/office/drawing/2010/main" val="0"/>
              </a:ext>
            </a:extLst>
          </a:blip>
          <a:srcRect l="49804"/>
          <a:stretch/>
        </p:blipFill>
        <p:spPr bwMode="auto">
          <a:xfrm>
            <a:off x="4823700" y="864576"/>
            <a:ext cx="3220916" cy="427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079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8939"/>
            <a:ext cx="8229600" cy="664710"/>
          </a:xfrm>
        </p:spPr>
        <p:txBody>
          <a:bodyPr/>
          <a:lstStyle/>
          <a:p>
            <a:r>
              <a:rPr lang="en-US" dirty="0"/>
              <a:t>Committee Members</a:t>
            </a:r>
          </a:p>
        </p:txBody>
      </p:sp>
      <p:sp>
        <p:nvSpPr>
          <p:cNvPr id="5" name="AutoShape 6" descr="New roles for Imoukhuede, Wagenseil | The Source | Washington University in  St. Lou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Content Placeholder 5"/>
          <p:cNvGraphicFramePr>
            <a:graphicFrameLocks noGrp="1"/>
          </p:cNvGraphicFramePr>
          <p:nvPr>
            <p:ph idx="1"/>
            <p:extLst/>
          </p:nvPr>
        </p:nvGraphicFramePr>
        <p:xfrm>
          <a:off x="0" y="1278353"/>
          <a:ext cx="9144000" cy="4998720"/>
        </p:xfrm>
        <a:graphic>
          <a:graphicData uri="http://schemas.openxmlformats.org/drawingml/2006/table">
            <a:tbl>
              <a:tblPr firstRow="1" bandRow="1">
                <a:tableStyleId>{5C22544A-7EE6-4342-B048-85BDC9FD1C3A}</a:tableStyleId>
              </a:tblPr>
              <a:tblGrid>
                <a:gridCol w="2039815">
                  <a:extLst>
                    <a:ext uri="{9D8B030D-6E8A-4147-A177-3AD203B41FA5}">
                      <a16:colId xmlns:a16="http://schemas.microsoft.com/office/drawing/2014/main" val="2797563568"/>
                    </a:ext>
                  </a:extLst>
                </a:gridCol>
                <a:gridCol w="2335237">
                  <a:extLst>
                    <a:ext uri="{9D8B030D-6E8A-4147-A177-3AD203B41FA5}">
                      <a16:colId xmlns:a16="http://schemas.microsoft.com/office/drawing/2014/main" val="1921632402"/>
                    </a:ext>
                  </a:extLst>
                </a:gridCol>
                <a:gridCol w="2574388">
                  <a:extLst>
                    <a:ext uri="{9D8B030D-6E8A-4147-A177-3AD203B41FA5}">
                      <a16:colId xmlns:a16="http://schemas.microsoft.com/office/drawing/2014/main" val="516847836"/>
                    </a:ext>
                  </a:extLst>
                </a:gridCol>
                <a:gridCol w="2194560">
                  <a:extLst>
                    <a:ext uri="{9D8B030D-6E8A-4147-A177-3AD203B41FA5}">
                      <a16:colId xmlns:a16="http://schemas.microsoft.com/office/drawing/2014/main" val="3880919455"/>
                    </a:ext>
                  </a:extLst>
                </a:gridCol>
              </a:tblGrid>
              <a:tr h="247382">
                <a:tc>
                  <a:txBody>
                    <a:bodyPr/>
                    <a:lstStyle/>
                    <a:p>
                      <a:r>
                        <a:rPr lang="en-US" dirty="0"/>
                        <a:t>Students</a:t>
                      </a:r>
                    </a:p>
                  </a:txBody>
                  <a:tcPr/>
                </a:tc>
                <a:tc>
                  <a:txBody>
                    <a:bodyPr/>
                    <a:lstStyle/>
                    <a:p>
                      <a:r>
                        <a:rPr lang="en-US" dirty="0"/>
                        <a:t>Staff</a:t>
                      </a:r>
                    </a:p>
                  </a:txBody>
                  <a:tcPr/>
                </a:tc>
                <a:tc>
                  <a:txBody>
                    <a:bodyPr/>
                    <a:lstStyle/>
                    <a:p>
                      <a:r>
                        <a:rPr lang="en-US" dirty="0"/>
                        <a:t>Non-TT Faculty</a:t>
                      </a:r>
                    </a:p>
                  </a:txBody>
                  <a:tcPr/>
                </a:tc>
                <a:tc>
                  <a:txBody>
                    <a:bodyPr/>
                    <a:lstStyle/>
                    <a:p>
                      <a:r>
                        <a:rPr lang="en-US" dirty="0"/>
                        <a:t>T/TT-Faculty</a:t>
                      </a:r>
                    </a:p>
                  </a:txBody>
                  <a:tcPr/>
                </a:tc>
                <a:extLst>
                  <a:ext uri="{0D108BD9-81ED-4DB2-BD59-A6C34878D82A}">
                    <a16:rowId xmlns:a16="http://schemas.microsoft.com/office/drawing/2014/main" val="260793617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Kelechi </a:t>
                      </a:r>
                      <a:r>
                        <a:rPr lang="en-US" sz="2000" b="1" dirty="0" err="1">
                          <a:solidFill>
                            <a:schemeClr val="tx1"/>
                          </a:solidFill>
                        </a:rPr>
                        <a:t>Achilefu</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BS</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MEMS</a:t>
                      </a:r>
                    </a:p>
                    <a:p>
                      <a:endParaRPr lang="en-US" sz="2000"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Kris </a:t>
                      </a:r>
                      <a:r>
                        <a:rPr lang="en-US" sz="2000" b="1" dirty="0" err="1">
                          <a:solidFill>
                            <a:schemeClr val="tx1"/>
                          </a:solidFill>
                        </a:rPr>
                        <a:t>Campa</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Asst</a:t>
                      </a:r>
                      <a:r>
                        <a:rPr lang="en-US" sz="2000" b="0" dirty="0">
                          <a:solidFill>
                            <a:schemeClr val="tx1"/>
                          </a:solidFill>
                        </a:rPr>
                        <a:t> Dean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Student Services</a:t>
                      </a:r>
                    </a:p>
                    <a:p>
                      <a:endParaRPr lang="en-US" sz="2000"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rPr>
                        <a:t>Tsitsi</a:t>
                      </a:r>
                      <a:r>
                        <a:rPr lang="en-US" sz="2000" b="1" dirty="0">
                          <a:solidFill>
                            <a:schemeClr val="tx1"/>
                          </a:solidFill>
                        </a:rPr>
                        <a:t> </a:t>
                      </a:r>
                      <a:r>
                        <a:rPr lang="en-US" sz="2000" b="1" dirty="0" err="1">
                          <a:solidFill>
                            <a:schemeClr val="tx1"/>
                          </a:solidFill>
                        </a:rPr>
                        <a:t>Nussinov</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Lecturer</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ESE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rPr>
                        <a:t>Damena</a:t>
                      </a:r>
                      <a:r>
                        <a:rPr lang="en-US" sz="2000" b="1" dirty="0">
                          <a:solidFill>
                            <a:schemeClr val="tx1"/>
                          </a:solidFill>
                        </a:rPr>
                        <a:t> </a:t>
                      </a:r>
                      <a:r>
                        <a:rPr lang="en-US" sz="2000" b="1" dirty="0" err="1">
                          <a:solidFill>
                            <a:schemeClr val="tx1"/>
                          </a:solidFill>
                        </a:rPr>
                        <a:t>Agonafer</a:t>
                      </a:r>
                      <a:r>
                        <a:rPr lang="en-US" sz="2000" b="1"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Asst</a:t>
                      </a:r>
                      <a:r>
                        <a:rPr lang="en-US" sz="2000" b="0" dirty="0">
                          <a:solidFill>
                            <a:schemeClr val="tx1"/>
                          </a:solidFill>
                        </a:rPr>
                        <a:t> Prof</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MEMS</a:t>
                      </a:r>
                    </a:p>
                    <a:p>
                      <a:endParaRPr lang="en-US" sz="2000" dirty="0">
                        <a:solidFill>
                          <a:schemeClr val="tx1"/>
                        </a:solidFill>
                      </a:endParaRPr>
                    </a:p>
                  </a:txBody>
                  <a:tcPr/>
                </a:tc>
                <a:extLst>
                  <a:ext uri="{0D108BD9-81ED-4DB2-BD59-A6C34878D82A}">
                    <a16:rowId xmlns:a16="http://schemas.microsoft.com/office/drawing/2014/main" val="419054698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Hannah Smith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ESE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Justine Craig-Meyer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Sr</a:t>
                      </a:r>
                      <a:r>
                        <a:rPr lang="en-US" sz="2000" b="0" dirty="0">
                          <a:solidFill>
                            <a:schemeClr val="tx1"/>
                          </a:solidFill>
                        </a:rPr>
                        <a:t> </a:t>
                      </a:r>
                      <a:r>
                        <a:rPr lang="en-US" sz="2000" b="0" dirty="0" err="1">
                          <a:solidFill>
                            <a:schemeClr val="tx1"/>
                          </a:solidFill>
                        </a:rPr>
                        <a:t>Assoc</a:t>
                      </a:r>
                      <a:r>
                        <a:rPr lang="en-US" sz="2000" b="0" dirty="0">
                          <a:solidFill>
                            <a:schemeClr val="tx1"/>
                          </a:solidFill>
                        </a:rPr>
                        <a:t> Dir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Advancement</a:t>
                      </a:r>
                      <a:endParaRPr lang="en-US" sz="2000"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James Orr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Lecturer</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CSE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Marcus </a:t>
                      </a:r>
                      <a:r>
                        <a:rPr lang="en-US" sz="2000" b="1" dirty="0" err="1">
                          <a:solidFill>
                            <a:schemeClr val="tx1"/>
                          </a:solidFill>
                        </a:rPr>
                        <a:t>Foston</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Assoc</a:t>
                      </a:r>
                      <a:r>
                        <a:rPr lang="en-US" sz="2000" b="0" dirty="0">
                          <a:solidFill>
                            <a:schemeClr val="tx1"/>
                          </a:solidFill>
                        </a:rPr>
                        <a:t> Prof</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EECE</a:t>
                      </a:r>
                    </a:p>
                  </a:txBody>
                  <a:tcPr/>
                </a:tc>
                <a:extLst>
                  <a:ext uri="{0D108BD9-81ED-4DB2-BD59-A6C34878D82A}">
                    <a16:rowId xmlns:a16="http://schemas.microsoft.com/office/drawing/2014/main" val="346685389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Liz </a:t>
                      </a:r>
                      <a:r>
                        <a:rPr lang="en-US" sz="2000" b="1" dirty="0" err="1">
                          <a:solidFill>
                            <a:schemeClr val="tx1"/>
                          </a:solidFill>
                        </a:rPr>
                        <a:t>Chaparro</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BS/MS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ESE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Jamie Hendrix</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Office Manager</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UMSL Program</a:t>
                      </a:r>
                    </a:p>
                    <a:p>
                      <a:endParaRPr lang="en-US" sz="2000"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Sandra </a:t>
                      </a:r>
                      <a:r>
                        <a:rPr lang="en-US" sz="2000" b="1" dirty="0" err="1">
                          <a:solidFill>
                            <a:schemeClr val="tx1"/>
                          </a:solidFill>
                        </a:rPr>
                        <a:t>Matteucci</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Sr</a:t>
                      </a:r>
                      <a:r>
                        <a:rPr lang="en-US" sz="2000" b="0" dirty="0">
                          <a:solidFill>
                            <a:schemeClr val="tx1"/>
                          </a:solidFill>
                        </a:rPr>
                        <a:t> Lecturer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Communication Center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Jon Silva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rPr>
                        <a:t>Assoc</a:t>
                      </a:r>
                      <a:r>
                        <a:rPr lang="en-US" sz="2000" b="0" dirty="0">
                          <a:solidFill>
                            <a:schemeClr val="tx1"/>
                          </a:solidFill>
                        </a:rPr>
                        <a:t> Prof</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BME</a:t>
                      </a:r>
                    </a:p>
                    <a:p>
                      <a:endParaRPr lang="en-US" sz="2000" dirty="0">
                        <a:solidFill>
                          <a:schemeClr val="tx1"/>
                        </a:solidFill>
                      </a:endParaRPr>
                    </a:p>
                  </a:txBody>
                  <a:tcPr/>
                </a:tc>
                <a:extLst>
                  <a:ext uri="{0D108BD9-81ED-4DB2-BD59-A6C34878D82A}">
                    <a16:rowId xmlns:a16="http://schemas.microsoft.com/office/drawing/2014/main" val="30713463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rPr>
                        <a:t>Dinal</a:t>
                      </a:r>
                      <a:r>
                        <a:rPr lang="en-US" sz="2000" b="1" dirty="0">
                          <a:solidFill>
                            <a:schemeClr val="tx1"/>
                          </a:solidFill>
                        </a:rPr>
                        <a:t> </a:t>
                      </a:r>
                      <a:r>
                        <a:rPr lang="en-US" sz="2000" b="1" dirty="0" err="1">
                          <a:solidFill>
                            <a:schemeClr val="tx1"/>
                          </a:solidFill>
                        </a:rPr>
                        <a:t>Jayasekera</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PhD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Ariana </a:t>
                      </a:r>
                      <a:r>
                        <a:rPr lang="en-US" sz="2000" b="1" dirty="0" err="1">
                          <a:solidFill>
                            <a:schemeClr val="tx1"/>
                          </a:solidFill>
                        </a:rPr>
                        <a:t>Jasarevic</a:t>
                      </a:r>
                      <a:endParaRPr lang="en-US" sz="2000" b="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Staff Specialist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Human Resources</a:t>
                      </a:r>
                    </a:p>
                  </a:txBody>
                  <a:tcPr/>
                </a:tc>
                <a:tc>
                  <a:txBody>
                    <a:bodyPr/>
                    <a:lstStyle/>
                    <a:p>
                      <a:endParaRPr lang="en-US" sz="2000"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Michael Brent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Prof</a:t>
                      </a:r>
                      <a:r>
                        <a:rPr lang="en-US" sz="2000" b="0" baseline="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CSE</a:t>
                      </a:r>
                    </a:p>
                  </a:txBody>
                  <a:tcPr/>
                </a:tc>
                <a:extLst>
                  <a:ext uri="{0D108BD9-81ED-4DB2-BD59-A6C34878D82A}">
                    <a16:rowId xmlns:a16="http://schemas.microsoft.com/office/drawing/2014/main" val="3592708580"/>
                  </a:ext>
                </a:extLst>
              </a:tr>
            </a:tbl>
          </a:graphicData>
        </a:graphic>
      </p:graphicFrame>
    </p:spTree>
    <p:extLst>
      <p:ext uri="{BB962C8B-B14F-4D97-AF65-F5344CB8AC3E}">
        <p14:creationId xmlns:p14="http://schemas.microsoft.com/office/powerpoint/2010/main" val="3444031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ctrTitle"/>
          </p:nvPr>
        </p:nvSpPr>
        <p:spPr/>
        <p:txBody>
          <a:bodyPr/>
          <a:lstStyle/>
          <a:p>
            <a:r>
              <a:rPr lang="en-US" altLang="en-US" dirty="0" smtClean="0">
                <a:latin typeface="Georgia" charset="0"/>
                <a:ea typeface="ＭＳ Ｐゴシック" charset="-128"/>
                <a:cs typeface="Georgia" charset="0"/>
              </a:rPr>
              <a:t>Dean, Aaron Bobick</a:t>
            </a:r>
            <a:endParaRPr lang="en-US" altLang="en-US" dirty="0">
              <a:latin typeface="Georgia" charset="0"/>
              <a:ea typeface="ＭＳ Ｐゴシック" charset="-128"/>
              <a:cs typeface="Georgia" charset="0"/>
            </a:endParaRPr>
          </a:p>
        </p:txBody>
      </p:sp>
      <p:sp>
        <p:nvSpPr>
          <p:cNvPr id="6146" name="Content Placeholder 2"/>
          <p:cNvSpPr>
            <a:spLocks noGrp="1"/>
          </p:cNvSpPr>
          <p:nvPr>
            <p:ph type="subTitle" idx="1"/>
          </p:nvPr>
        </p:nvSpPr>
        <p:spPr/>
        <p:txBody>
          <a:bodyPr/>
          <a:lstStyle/>
          <a:p>
            <a:r>
              <a:rPr lang="en-US" altLang="en-US" dirty="0" smtClean="0">
                <a:solidFill>
                  <a:schemeClr val="bg1">
                    <a:lumMod val="50000"/>
                  </a:schemeClr>
                </a:solidFill>
                <a:latin typeface="Arial" charset="0"/>
                <a:ea typeface="ＭＳ Ｐゴシック" charset="-128"/>
                <a:cs typeface="Arial" charset="0"/>
              </a:rPr>
              <a:t>Updates</a:t>
            </a:r>
            <a:endParaRPr lang="en-US" altLang="en-US" dirty="0">
              <a:solidFill>
                <a:schemeClr val="bg1">
                  <a:lumMod val="50000"/>
                </a:schemeClr>
              </a:solidFill>
              <a:latin typeface="Arial" charset="0"/>
              <a:ea typeface="ＭＳ Ｐゴシック" charset="-128"/>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EED6-F549-4A79-96F2-7E322476B657}"/>
              </a:ext>
            </a:extLst>
          </p:cNvPr>
          <p:cNvSpPr>
            <a:spLocks noGrp="1"/>
          </p:cNvSpPr>
          <p:nvPr>
            <p:ph type="title"/>
          </p:nvPr>
        </p:nvSpPr>
        <p:spPr/>
        <p:txBody>
          <a:bodyPr/>
          <a:lstStyle/>
          <a:p>
            <a:r>
              <a:rPr lang="en-US" dirty="0" smtClean="0"/>
              <a:t>Initial Committee </a:t>
            </a:r>
            <a:r>
              <a:rPr lang="en-US" dirty="0"/>
              <a:t>Charge</a:t>
            </a:r>
          </a:p>
        </p:txBody>
      </p:sp>
      <p:sp>
        <p:nvSpPr>
          <p:cNvPr id="3" name="Content Placeholder 2">
            <a:extLst>
              <a:ext uri="{FF2B5EF4-FFF2-40B4-BE49-F238E27FC236}">
                <a16:creationId xmlns:a16="http://schemas.microsoft.com/office/drawing/2014/main" id="{C8983AD9-3147-4BF2-BD44-8AB2A6BFA435}"/>
              </a:ext>
            </a:extLst>
          </p:cNvPr>
          <p:cNvSpPr>
            <a:spLocks noGrp="1"/>
          </p:cNvSpPr>
          <p:nvPr>
            <p:ph idx="1"/>
          </p:nvPr>
        </p:nvSpPr>
        <p:spPr/>
        <p:txBody>
          <a:bodyPr/>
          <a:lstStyle/>
          <a:p>
            <a:pPr marL="0" indent="0">
              <a:buNone/>
            </a:pPr>
            <a:r>
              <a:rPr lang="en-US" sz="2400" b="0" dirty="0">
                <a:latin typeface="+mn-lt"/>
              </a:rPr>
              <a:t>To exemplify, encourage, facilitate, and nurture a culture of inclusive excellence at the McKelvey School of Engineering through the identification and implementation of the best practices in recruitment, retention, and climate for students, postdocs, faculty, and staff of Black, Indigenous, and Latinx populations.</a:t>
            </a:r>
          </a:p>
        </p:txBody>
      </p:sp>
    </p:spTree>
    <p:extLst>
      <p:ext uri="{BB962C8B-B14F-4D97-AF65-F5344CB8AC3E}">
        <p14:creationId xmlns:p14="http://schemas.microsoft.com/office/powerpoint/2010/main" val="1678284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9181-F777-4485-A994-7B152DF74105}"/>
              </a:ext>
            </a:extLst>
          </p:cNvPr>
          <p:cNvSpPr>
            <a:spLocks noGrp="1"/>
          </p:cNvSpPr>
          <p:nvPr>
            <p:ph type="title"/>
          </p:nvPr>
        </p:nvSpPr>
        <p:spPr>
          <a:xfrm>
            <a:off x="0" y="113753"/>
            <a:ext cx="8229600" cy="664710"/>
          </a:xfrm>
        </p:spPr>
        <p:txBody>
          <a:bodyPr/>
          <a:lstStyle/>
          <a:p>
            <a:r>
              <a:rPr lang="en-US" dirty="0"/>
              <a:t>Committee Working Groups	</a:t>
            </a:r>
          </a:p>
        </p:txBody>
      </p:sp>
      <p:graphicFrame>
        <p:nvGraphicFramePr>
          <p:cNvPr id="6" name="Content Placeholder 5">
            <a:extLst>
              <a:ext uri="{FF2B5EF4-FFF2-40B4-BE49-F238E27FC236}">
                <a16:creationId xmlns:a16="http://schemas.microsoft.com/office/drawing/2014/main" id="{78DA78DC-AA58-49CE-83AD-76722EE81BC5}"/>
              </a:ext>
            </a:extLst>
          </p:cNvPr>
          <p:cNvGraphicFramePr>
            <a:graphicFrameLocks noGrp="1"/>
          </p:cNvGraphicFramePr>
          <p:nvPr>
            <p:ph idx="1"/>
            <p:extLst/>
          </p:nvPr>
        </p:nvGraphicFramePr>
        <p:xfrm>
          <a:off x="275303" y="971730"/>
          <a:ext cx="8711381" cy="5460336"/>
        </p:xfrm>
        <a:graphic>
          <a:graphicData uri="http://schemas.openxmlformats.org/drawingml/2006/table">
            <a:tbl>
              <a:tblPr firstRow="1" firstCol="1" bandRow="1">
                <a:tableStyleId>{5C22544A-7EE6-4342-B048-85BDC9FD1C3A}</a:tableStyleId>
              </a:tblPr>
              <a:tblGrid>
                <a:gridCol w="8711381">
                  <a:extLst>
                    <a:ext uri="{9D8B030D-6E8A-4147-A177-3AD203B41FA5}">
                      <a16:colId xmlns:a16="http://schemas.microsoft.com/office/drawing/2014/main" val="1222734471"/>
                    </a:ext>
                  </a:extLst>
                </a:gridCol>
              </a:tblGrid>
              <a:tr h="682542">
                <a:tc>
                  <a:txBody>
                    <a:bodyPr/>
                    <a:lstStyle/>
                    <a:p>
                      <a:pPr marL="0" marR="0">
                        <a:spcBef>
                          <a:spcPts val="0"/>
                        </a:spcBef>
                        <a:spcAft>
                          <a:spcPts val="0"/>
                        </a:spcAft>
                      </a:pPr>
                      <a:r>
                        <a:rPr lang="en-US" sz="2800" dirty="0">
                          <a:effectLst/>
                          <a:latin typeface="+mn-lt"/>
                          <a:ea typeface="Calibri" panose="020F0502020204030204" pitchFamily="34" charset="0"/>
                        </a:rPr>
                        <a:t>Working Group</a:t>
                      </a:r>
                    </a:p>
                  </a:txBody>
                  <a:tcPr marL="68580" marR="68580" marT="0" marB="0"/>
                </a:tc>
                <a:extLst>
                  <a:ext uri="{0D108BD9-81ED-4DB2-BD59-A6C34878D82A}">
                    <a16:rowId xmlns:a16="http://schemas.microsoft.com/office/drawing/2014/main" val="2131155107"/>
                  </a:ext>
                </a:extLst>
              </a:tr>
              <a:tr h="682542">
                <a:tc>
                  <a:txBody>
                    <a:bodyPr/>
                    <a:lstStyle/>
                    <a:p>
                      <a:pPr marL="0" marR="0">
                        <a:spcBef>
                          <a:spcPts val="0"/>
                        </a:spcBef>
                        <a:spcAft>
                          <a:spcPts val="0"/>
                        </a:spcAft>
                      </a:pPr>
                      <a:r>
                        <a:rPr lang="en-US" sz="2800" dirty="0">
                          <a:effectLst/>
                          <a:latin typeface="+mn-lt"/>
                        </a:rPr>
                        <a:t>1. Student Education + Curricula Change</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28919822"/>
                  </a:ext>
                </a:extLst>
              </a:tr>
              <a:tr h="682542">
                <a:tc>
                  <a:txBody>
                    <a:bodyPr/>
                    <a:lstStyle/>
                    <a:p>
                      <a:pPr marL="0" marR="0">
                        <a:spcBef>
                          <a:spcPts val="0"/>
                        </a:spcBef>
                        <a:spcAft>
                          <a:spcPts val="0"/>
                        </a:spcAft>
                      </a:pPr>
                      <a:r>
                        <a:rPr lang="en-US" sz="2800" dirty="0">
                          <a:effectLst/>
                          <a:latin typeface="+mn-lt"/>
                        </a:rPr>
                        <a:t>2. Faculty and Staff Education + Bias Reporting</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2614916074"/>
                  </a:ext>
                </a:extLst>
              </a:tr>
              <a:tr h="682542">
                <a:tc>
                  <a:txBody>
                    <a:bodyPr/>
                    <a:lstStyle/>
                    <a:p>
                      <a:pPr marL="0" marR="0">
                        <a:spcBef>
                          <a:spcPts val="0"/>
                        </a:spcBef>
                        <a:spcAft>
                          <a:spcPts val="0"/>
                        </a:spcAft>
                      </a:pPr>
                      <a:r>
                        <a:rPr lang="en-US" sz="2800" dirty="0">
                          <a:effectLst/>
                          <a:latin typeface="+mn-lt"/>
                        </a:rPr>
                        <a:t>3. Office for Minority Students and Postdoctoral Fellows</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247901588"/>
                  </a:ext>
                </a:extLst>
              </a:tr>
              <a:tr h="682542">
                <a:tc>
                  <a:txBody>
                    <a:bodyPr/>
                    <a:lstStyle/>
                    <a:p>
                      <a:pPr marL="0" marR="0">
                        <a:spcBef>
                          <a:spcPts val="0"/>
                        </a:spcBef>
                        <a:spcAft>
                          <a:spcPts val="0"/>
                        </a:spcAft>
                      </a:pPr>
                      <a:r>
                        <a:rPr lang="en-US" sz="2800" dirty="0">
                          <a:effectLst/>
                          <a:latin typeface="+mn-lt"/>
                        </a:rPr>
                        <a:t>4. Staff</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277455703"/>
                  </a:ext>
                </a:extLst>
              </a:tr>
              <a:tr h="682542">
                <a:tc>
                  <a:txBody>
                    <a:bodyPr/>
                    <a:lstStyle/>
                    <a:p>
                      <a:pPr marL="0" marR="0">
                        <a:spcBef>
                          <a:spcPts val="0"/>
                        </a:spcBef>
                        <a:spcAft>
                          <a:spcPts val="0"/>
                        </a:spcAft>
                      </a:pPr>
                      <a:r>
                        <a:rPr lang="en-US" sz="2800" dirty="0">
                          <a:effectLst/>
                          <a:latin typeface="+mn-lt"/>
                        </a:rPr>
                        <a:t>5. Faculty  </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704499020"/>
                  </a:ext>
                </a:extLst>
              </a:tr>
              <a:tr h="682542">
                <a:tc>
                  <a:txBody>
                    <a:bodyPr/>
                    <a:lstStyle/>
                    <a:p>
                      <a:pPr marL="0" marR="0">
                        <a:spcBef>
                          <a:spcPts val="0"/>
                        </a:spcBef>
                        <a:spcAft>
                          <a:spcPts val="0"/>
                        </a:spcAft>
                      </a:pPr>
                      <a:r>
                        <a:rPr lang="en-US" sz="2800" dirty="0">
                          <a:effectLst/>
                          <a:latin typeface="+mn-lt"/>
                        </a:rPr>
                        <a:t>6. Initiatives + Info repository dissemination</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4073092362"/>
                  </a:ext>
                </a:extLst>
              </a:tr>
              <a:tr h="682542">
                <a:tc>
                  <a:txBody>
                    <a:bodyPr/>
                    <a:lstStyle/>
                    <a:p>
                      <a:pPr marL="0" marR="0">
                        <a:spcBef>
                          <a:spcPts val="0"/>
                        </a:spcBef>
                        <a:spcAft>
                          <a:spcPts val="0"/>
                        </a:spcAft>
                      </a:pPr>
                      <a:r>
                        <a:rPr lang="en-US" sz="2800" dirty="0">
                          <a:effectLst/>
                          <a:latin typeface="+mn-lt"/>
                        </a:rPr>
                        <a:t>7. K-12 + Alumni/Industry</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549111826"/>
                  </a:ext>
                </a:extLst>
              </a:tr>
            </a:tbl>
          </a:graphicData>
        </a:graphic>
      </p:graphicFrame>
    </p:spTree>
    <p:extLst>
      <p:ext uri="{BB962C8B-B14F-4D97-AF65-F5344CB8AC3E}">
        <p14:creationId xmlns:p14="http://schemas.microsoft.com/office/powerpoint/2010/main" val="726984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9181-F777-4485-A994-7B152DF74105}"/>
              </a:ext>
            </a:extLst>
          </p:cNvPr>
          <p:cNvSpPr>
            <a:spLocks noGrp="1"/>
          </p:cNvSpPr>
          <p:nvPr>
            <p:ph type="title"/>
          </p:nvPr>
        </p:nvSpPr>
        <p:spPr>
          <a:xfrm>
            <a:off x="204147" y="309283"/>
            <a:ext cx="9144000" cy="986828"/>
          </a:xfrm>
        </p:spPr>
        <p:txBody>
          <a:bodyPr/>
          <a:lstStyle/>
          <a:p>
            <a:r>
              <a:rPr lang="en-US" dirty="0"/>
              <a:t>Committee </a:t>
            </a:r>
            <a:r>
              <a:rPr lang="en-US" dirty="0" smtClean="0"/>
              <a:t>Timeline 2021</a:t>
            </a:r>
            <a:r>
              <a:rPr lang="en-US" dirty="0"/>
              <a:t>	</a:t>
            </a:r>
          </a:p>
        </p:txBody>
      </p:sp>
      <p:sp>
        <p:nvSpPr>
          <p:cNvPr id="5" name="Content Placeholder 2">
            <a:extLst>
              <a:ext uri="{FF2B5EF4-FFF2-40B4-BE49-F238E27FC236}">
                <a16:creationId xmlns:a16="http://schemas.microsoft.com/office/drawing/2014/main" id="{13A143A8-A3F2-452C-9A3D-8AF63C7829BE}"/>
              </a:ext>
            </a:extLst>
          </p:cNvPr>
          <p:cNvSpPr>
            <a:spLocks noGrp="1"/>
          </p:cNvSpPr>
          <p:nvPr>
            <p:ph idx="1"/>
          </p:nvPr>
        </p:nvSpPr>
        <p:spPr>
          <a:xfrm>
            <a:off x="506768" y="1479934"/>
            <a:ext cx="8538758" cy="5378066"/>
          </a:xfrm>
        </p:spPr>
        <p:txBody>
          <a:bodyPr/>
          <a:lstStyle/>
          <a:p>
            <a:r>
              <a:rPr lang="en-US" sz="2400" dirty="0" smtClean="0">
                <a:latin typeface="+mn-lt"/>
              </a:rPr>
              <a:t>Members Recruited: </a:t>
            </a:r>
            <a:r>
              <a:rPr lang="en-US" sz="2400" b="0" dirty="0" smtClean="0">
                <a:latin typeface="+mn-lt"/>
              </a:rPr>
              <a:t>Jan/Feb, 2021</a:t>
            </a:r>
          </a:p>
          <a:p>
            <a:r>
              <a:rPr lang="en-US" sz="2400" dirty="0" smtClean="0">
                <a:latin typeface="+mn-lt"/>
              </a:rPr>
              <a:t>Initial Charge </a:t>
            </a:r>
            <a:r>
              <a:rPr lang="en-US" sz="2400" dirty="0">
                <a:latin typeface="+mn-lt"/>
              </a:rPr>
              <a:t>D</a:t>
            </a:r>
            <a:r>
              <a:rPr lang="en-US" sz="2400" dirty="0" smtClean="0">
                <a:latin typeface="+mn-lt"/>
              </a:rPr>
              <a:t>efined: </a:t>
            </a:r>
            <a:r>
              <a:rPr lang="en-US" sz="2400" b="0" dirty="0" smtClean="0">
                <a:latin typeface="+mn-lt"/>
              </a:rPr>
              <a:t>Jan/Feb 2021</a:t>
            </a:r>
            <a:endParaRPr lang="en-US" sz="2400" dirty="0" smtClean="0">
              <a:latin typeface="+mn-lt"/>
            </a:endParaRPr>
          </a:p>
          <a:p>
            <a:r>
              <a:rPr lang="en-US" sz="2400" dirty="0" smtClean="0">
                <a:latin typeface="+mn-lt"/>
              </a:rPr>
              <a:t>Summit/Retreat</a:t>
            </a:r>
            <a:r>
              <a:rPr lang="en-US" sz="2400" dirty="0">
                <a:latin typeface="+mn-lt"/>
              </a:rPr>
              <a:t>: </a:t>
            </a:r>
            <a:r>
              <a:rPr lang="en-US" sz="2400" b="0" dirty="0">
                <a:latin typeface="+mn-lt"/>
              </a:rPr>
              <a:t>Early </a:t>
            </a:r>
            <a:r>
              <a:rPr lang="en-US" sz="2400" b="0" dirty="0" smtClean="0">
                <a:latin typeface="+mn-lt"/>
              </a:rPr>
              <a:t>March, 2021</a:t>
            </a:r>
            <a:endParaRPr lang="en-US" sz="2400" dirty="0">
              <a:latin typeface="+mn-lt"/>
            </a:endParaRPr>
          </a:p>
          <a:p>
            <a:r>
              <a:rPr lang="en-US" sz="2400" dirty="0">
                <a:latin typeface="+mn-lt"/>
              </a:rPr>
              <a:t>Current Climate: </a:t>
            </a:r>
            <a:r>
              <a:rPr lang="en-US" sz="2400" b="0" dirty="0">
                <a:latin typeface="+mn-lt"/>
              </a:rPr>
              <a:t>Late </a:t>
            </a:r>
            <a:r>
              <a:rPr lang="en-US" sz="2400" b="0" dirty="0" smtClean="0">
                <a:latin typeface="+mn-lt"/>
              </a:rPr>
              <a:t>March, 2021</a:t>
            </a:r>
            <a:endParaRPr lang="en-US" sz="2400" b="0" dirty="0">
              <a:latin typeface="+mn-lt"/>
            </a:endParaRPr>
          </a:p>
          <a:p>
            <a:r>
              <a:rPr lang="en-US" sz="2400" dirty="0">
                <a:latin typeface="+mn-lt"/>
              </a:rPr>
              <a:t>Best Practices and Outcomes: </a:t>
            </a:r>
            <a:r>
              <a:rPr lang="en-US" sz="2400" b="0" dirty="0">
                <a:latin typeface="+mn-lt"/>
              </a:rPr>
              <a:t>Late </a:t>
            </a:r>
            <a:r>
              <a:rPr lang="en-US" sz="2400" b="0" dirty="0" smtClean="0">
                <a:latin typeface="+mn-lt"/>
              </a:rPr>
              <a:t>April, 2021</a:t>
            </a:r>
            <a:endParaRPr lang="en-US" sz="2400" b="0" dirty="0">
              <a:latin typeface="+mn-lt"/>
            </a:endParaRPr>
          </a:p>
          <a:p>
            <a:r>
              <a:rPr lang="en-US" sz="2400" dirty="0">
                <a:latin typeface="+mn-lt"/>
              </a:rPr>
              <a:t>Initial Recommendations to Dean: </a:t>
            </a:r>
            <a:r>
              <a:rPr lang="en-US" sz="2400" b="0" dirty="0" smtClean="0">
                <a:latin typeface="+mn-lt"/>
              </a:rPr>
              <a:t>Late May, 2021</a:t>
            </a:r>
            <a:endParaRPr lang="en-US" sz="2400" b="0" dirty="0">
              <a:latin typeface="+mn-lt"/>
            </a:endParaRPr>
          </a:p>
          <a:p>
            <a:r>
              <a:rPr lang="en-US" sz="2400" dirty="0" smtClean="0">
                <a:latin typeface="+mn-lt"/>
              </a:rPr>
              <a:t>Prioritization and Synergy: </a:t>
            </a:r>
            <a:r>
              <a:rPr lang="en-US" sz="2400" b="0" dirty="0" smtClean="0">
                <a:latin typeface="+mn-lt"/>
              </a:rPr>
              <a:t>Late Sept, 2021</a:t>
            </a:r>
          </a:p>
          <a:p>
            <a:r>
              <a:rPr lang="en-US" sz="2400" dirty="0" smtClean="0">
                <a:latin typeface="+mn-lt"/>
              </a:rPr>
              <a:t>Guiding Principles: </a:t>
            </a:r>
            <a:r>
              <a:rPr lang="en-US" sz="2400" b="0" dirty="0" smtClean="0">
                <a:latin typeface="+mn-lt"/>
              </a:rPr>
              <a:t>Late Dec, 2021</a:t>
            </a:r>
          </a:p>
          <a:p>
            <a:endParaRPr lang="en-US" sz="2400" b="0" dirty="0" smtClean="0">
              <a:latin typeface="+mn-lt"/>
            </a:endParaRPr>
          </a:p>
          <a:p>
            <a:endParaRPr lang="en-US" sz="2200" b="0" dirty="0">
              <a:latin typeface="+mn-lt"/>
            </a:endParaRPr>
          </a:p>
        </p:txBody>
      </p:sp>
    </p:spTree>
    <p:extLst>
      <p:ext uri="{BB962C8B-B14F-4D97-AF65-F5344CB8AC3E}">
        <p14:creationId xmlns:p14="http://schemas.microsoft.com/office/powerpoint/2010/main" val="2338974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86" y="372746"/>
            <a:ext cx="8229600" cy="664710"/>
          </a:xfrm>
        </p:spPr>
        <p:txBody>
          <a:bodyPr/>
          <a:lstStyle/>
          <a:p>
            <a:r>
              <a:rPr lang="en-US" dirty="0" smtClean="0"/>
              <a:t>Current Committee </a:t>
            </a:r>
            <a:r>
              <a:rPr lang="en-US" dirty="0"/>
              <a:t>Leadership</a:t>
            </a:r>
          </a:p>
        </p:txBody>
      </p:sp>
      <p:sp>
        <p:nvSpPr>
          <p:cNvPr id="4" name="TextBox 3"/>
          <p:cNvSpPr txBox="1"/>
          <p:nvPr/>
        </p:nvSpPr>
        <p:spPr>
          <a:xfrm>
            <a:off x="486812" y="4931817"/>
            <a:ext cx="4040593" cy="1631216"/>
          </a:xfrm>
          <a:prstGeom prst="rect">
            <a:avLst/>
          </a:prstGeom>
          <a:noFill/>
        </p:spPr>
        <p:txBody>
          <a:bodyPr wrap="none" rtlCol="0">
            <a:spAutoFit/>
          </a:bodyPr>
          <a:lstStyle/>
          <a:p>
            <a:r>
              <a:rPr lang="en-US" sz="2000" b="1" dirty="0"/>
              <a:t>Chair, </a:t>
            </a:r>
            <a:r>
              <a:rPr lang="en-US" sz="2000" b="1" dirty="0" smtClean="0"/>
              <a:t>Marcus </a:t>
            </a:r>
            <a:r>
              <a:rPr lang="en-US" sz="2000" b="1" dirty="0" err="1" smtClean="0"/>
              <a:t>Foston</a:t>
            </a:r>
            <a:endParaRPr lang="en-US" sz="2000" b="1" dirty="0"/>
          </a:p>
          <a:p>
            <a:r>
              <a:rPr lang="en-US" sz="2000" dirty="0"/>
              <a:t>Director of Diversity Initiatives</a:t>
            </a:r>
          </a:p>
          <a:p>
            <a:r>
              <a:rPr lang="en-US" sz="2000" dirty="0"/>
              <a:t>Associate Professor,</a:t>
            </a:r>
          </a:p>
          <a:p>
            <a:r>
              <a:rPr lang="en-US" sz="2000" dirty="0" smtClean="0"/>
              <a:t>Energy, Environmental, and Chemical</a:t>
            </a:r>
          </a:p>
          <a:p>
            <a:r>
              <a:rPr lang="en-US" sz="2000" dirty="0" smtClean="0"/>
              <a:t>Engineering</a:t>
            </a:r>
            <a:endParaRPr lang="en-US" sz="2000" dirty="0"/>
          </a:p>
        </p:txBody>
      </p:sp>
      <p:sp>
        <p:nvSpPr>
          <p:cNvPr id="5" name="AutoShape 6" descr="New roles for Imoukhuede, Wagenseil | The Source | Washington University in  St. Lou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730786" y="4941905"/>
            <a:ext cx="3882025" cy="1631216"/>
          </a:xfrm>
          <a:prstGeom prst="rect">
            <a:avLst/>
          </a:prstGeom>
          <a:noFill/>
        </p:spPr>
        <p:txBody>
          <a:bodyPr wrap="none" rtlCol="0">
            <a:spAutoFit/>
          </a:bodyPr>
          <a:lstStyle/>
          <a:p>
            <a:r>
              <a:rPr lang="en-US" sz="2000" b="1" dirty="0"/>
              <a:t>Associate Chair, Jessica Wagenseil</a:t>
            </a:r>
          </a:p>
          <a:p>
            <a:r>
              <a:rPr lang="en-US" sz="2000" dirty="0"/>
              <a:t>Vice Dean for Faculty Advancement</a:t>
            </a:r>
          </a:p>
          <a:p>
            <a:r>
              <a:rPr lang="en-US" sz="2000" dirty="0"/>
              <a:t>Professor,</a:t>
            </a:r>
          </a:p>
          <a:p>
            <a:r>
              <a:rPr lang="en-US" sz="2000" dirty="0"/>
              <a:t>Mechanical Engineering and </a:t>
            </a:r>
          </a:p>
          <a:p>
            <a:r>
              <a:rPr lang="en-US" sz="2000" dirty="0"/>
              <a:t>Materials Science</a:t>
            </a:r>
          </a:p>
        </p:txBody>
      </p:sp>
      <p:pic>
        <p:nvPicPr>
          <p:cNvPr id="1026" name="Picture 2" descr="Marcus F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35" y="1438893"/>
            <a:ext cx="4067851" cy="3129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ssica Wagens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09" y="1438893"/>
            <a:ext cx="4067851" cy="312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324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9181-F777-4485-A994-7B152DF74105}"/>
              </a:ext>
            </a:extLst>
          </p:cNvPr>
          <p:cNvSpPr>
            <a:spLocks noGrp="1"/>
          </p:cNvSpPr>
          <p:nvPr>
            <p:ph type="title"/>
          </p:nvPr>
        </p:nvSpPr>
        <p:spPr>
          <a:xfrm>
            <a:off x="204147" y="309283"/>
            <a:ext cx="9144000" cy="986828"/>
          </a:xfrm>
        </p:spPr>
        <p:txBody>
          <a:bodyPr/>
          <a:lstStyle/>
          <a:p>
            <a:r>
              <a:rPr lang="en-US" dirty="0"/>
              <a:t>Committee </a:t>
            </a:r>
            <a:r>
              <a:rPr lang="en-US" dirty="0" smtClean="0"/>
              <a:t>Timeline 2022</a:t>
            </a:r>
            <a:r>
              <a:rPr lang="en-US" dirty="0"/>
              <a:t>	</a:t>
            </a:r>
          </a:p>
        </p:txBody>
      </p:sp>
      <p:sp>
        <p:nvSpPr>
          <p:cNvPr id="5" name="Content Placeholder 2">
            <a:extLst>
              <a:ext uri="{FF2B5EF4-FFF2-40B4-BE49-F238E27FC236}">
                <a16:creationId xmlns:a16="http://schemas.microsoft.com/office/drawing/2014/main" id="{13A143A8-A3F2-452C-9A3D-8AF63C7829BE}"/>
              </a:ext>
            </a:extLst>
          </p:cNvPr>
          <p:cNvSpPr>
            <a:spLocks noGrp="1"/>
          </p:cNvSpPr>
          <p:nvPr>
            <p:ph idx="1"/>
          </p:nvPr>
        </p:nvSpPr>
        <p:spPr>
          <a:xfrm>
            <a:off x="506768" y="1479934"/>
            <a:ext cx="8538758" cy="1754879"/>
          </a:xfrm>
        </p:spPr>
        <p:txBody>
          <a:bodyPr/>
          <a:lstStyle/>
          <a:p>
            <a:r>
              <a:rPr lang="en-US" sz="2400" dirty="0" smtClean="0">
                <a:latin typeface="+mn-lt"/>
              </a:rPr>
              <a:t>Refine Guiding Principles: </a:t>
            </a:r>
            <a:r>
              <a:rPr lang="en-US" sz="2400" b="0" dirty="0" smtClean="0">
                <a:latin typeface="+mn-lt"/>
              </a:rPr>
              <a:t>Jan/Feb, 2022</a:t>
            </a:r>
          </a:p>
          <a:p>
            <a:r>
              <a:rPr lang="en-US" sz="2400" dirty="0" smtClean="0">
                <a:latin typeface="+mn-lt"/>
              </a:rPr>
              <a:t>Reorganize Working Groups: </a:t>
            </a:r>
            <a:r>
              <a:rPr lang="en-US" sz="2400" b="0" dirty="0" smtClean="0">
                <a:latin typeface="+mn-lt"/>
              </a:rPr>
              <a:t>Mar 2022</a:t>
            </a:r>
          </a:p>
          <a:p>
            <a:r>
              <a:rPr lang="en-US" sz="2400" dirty="0">
                <a:latin typeface="+mn-lt"/>
              </a:rPr>
              <a:t>Develop Committee Charter: </a:t>
            </a:r>
            <a:r>
              <a:rPr lang="en-US" sz="2400" b="0" dirty="0"/>
              <a:t>Apr </a:t>
            </a:r>
            <a:r>
              <a:rPr lang="en-US" sz="2400" b="0" dirty="0" smtClean="0"/>
              <a:t>2022</a:t>
            </a:r>
            <a:endParaRPr lang="en-US" sz="2400" dirty="0" smtClean="0">
              <a:latin typeface="+mn-lt"/>
            </a:endParaRPr>
          </a:p>
          <a:p>
            <a:r>
              <a:rPr lang="en-US" sz="2400" dirty="0" smtClean="0">
                <a:latin typeface="+mn-lt"/>
              </a:rPr>
              <a:t>Write Strategic Plan: </a:t>
            </a:r>
            <a:r>
              <a:rPr lang="en-US" sz="2400" b="0" dirty="0" smtClean="0">
                <a:latin typeface="+mn-lt"/>
              </a:rPr>
              <a:t>July, 2022</a:t>
            </a:r>
            <a:endParaRPr lang="en-US" sz="2400" dirty="0">
              <a:latin typeface="+mn-lt"/>
            </a:endParaRPr>
          </a:p>
          <a:p>
            <a:pPr marL="0" indent="0">
              <a:buNone/>
            </a:pPr>
            <a:endParaRPr lang="en-US" sz="2400" b="0" dirty="0" smtClean="0">
              <a:latin typeface="+mn-lt"/>
            </a:endParaRPr>
          </a:p>
          <a:p>
            <a:endParaRPr lang="en-US" sz="2200" b="0" dirty="0">
              <a:latin typeface="+mn-lt"/>
            </a:endParaRPr>
          </a:p>
        </p:txBody>
      </p:sp>
    </p:spTree>
    <p:extLst>
      <p:ext uri="{BB962C8B-B14F-4D97-AF65-F5344CB8AC3E}">
        <p14:creationId xmlns:p14="http://schemas.microsoft.com/office/powerpoint/2010/main" val="3009747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61" y="444146"/>
            <a:ext cx="8229600" cy="664710"/>
          </a:xfrm>
        </p:spPr>
        <p:txBody>
          <a:bodyPr/>
          <a:lstStyle/>
          <a:p>
            <a:r>
              <a:rPr lang="en-US" dirty="0" smtClean="0"/>
              <a:t>Guiding Principles (in progress)</a:t>
            </a:r>
            <a:endParaRPr lang="en-US" dirty="0"/>
          </a:p>
        </p:txBody>
      </p:sp>
      <p:sp>
        <p:nvSpPr>
          <p:cNvPr id="3" name="Content Placeholder 2"/>
          <p:cNvSpPr>
            <a:spLocks noGrp="1"/>
          </p:cNvSpPr>
          <p:nvPr>
            <p:ph idx="1"/>
          </p:nvPr>
        </p:nvSpPr>
        <p:spPr>
          <a:xfrm>
            <a:off x="457200" y="1295737"/>
            <a:ext cx="8229600" cy="5203386"/>
          </a:xfrm>
        </p:spPr>
        <p:txBody>
          <a:bodyPr/>
          <a:lstStyle/>
          <a:p>
            <a:r>
              <a:rPr lang="en-US" sz="2400" b="0" dirty="0" smtClean="0">
                <a:latin typeface="+mn-lt"/>
              </a:rPr>
              <a:t>A </a:t>
            </a:r>
            <a:r>
              <a:rPr lang="en-US" sz="2400" b="0" dirty="0">
                <a:latin typeface="+mn-lt"/>
              </a:rPr>
              <a:t>commitment to a culture and climate in which all students, faculty, and staff feel welcome and respected, despite forms of difference, is critical for institutional excellence and distinction.  </a:t>
            </a:r>
          </a:p>
          <a:p>
            <a:r>
              <a:rPr lang="en-US" sz="2400" b="0" dirty="0" smtClean="0">
                <a:latin typeface="+mn-lt"/>
              </a:rPr>
              <a:t>DEI </a:t>
            </a:r>
            <a:r>
              <a:rPr lang="en-US" sz="2400" b="0" dirty="0">
                <a:latin typeface="+mn-lt"/>
              </a:rPr>
              <a:t>requires transformation of both individual values, beliefs, and behaviors and institutional </a:t>
            </a:r>
            <a:r>
              <a:rPr lang="en-US" sz="2400" b="0" dirty="0" smtClean="0">
                <a:latin typeface="+mn-lt"/>
              </a:rPr>
              <a:t>policies</a:t>
            </a:r>
            <a:endParaRPr lang="en-US" sz="2400" b="0" dirty="0">
              <a:latin typeface="+mn-lt"/>
            </a:endParaRPr>
          </a:p>
          <a:p>
            <a:r>
              <a:rPr lang="en-US" sz="2400" b="0" dirty="0">
                <a:latin typeface="+mn-lt"/>
              </a:rPr>
              <a:t>Recruitment, retention, and success of underrepresented students, staff, and faculty is a cornerstone of addressing the lack of diversity within the academic and professional communities.  </a:t>
            </a:r>
          </a:p>
          <a:p>
            <a:r>
              <a:rPr lang="en-US" sz="2400" b="0" dirty="0">
                <a:latin typeface="+mn-lt"/>
              </a:rPr>
              <a:t>Practices and educational opportunities create awareness, appreciation, acceptance, and celebration of different cultures, beliefs and ideas. </a:t>
            </a:r>
          </a:p>
          <a:p>
            <a:pPr marL="0" indent="0">
              <a:buNone/>
            </a:pPr>
            <a:endParaRPr lang="en-US" dirty="0"/>
          </a:p>
        </p:txBody>
      </p:sp>
    </p:spTree>
    <p:extLst>
      <p:ext uri="{BB962C8B-B14F-4D97-AF65-F5344CB8AC3E}">
        <p14:creationId xmlns:p14="http://schemas.microsoft.com/office/powerpoint/2010/main" val="2753003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9181-F777-4485-A994-7B152DF74105}"/>
              </a:ext>
            </a:extLst>
          </p:cNvPr>
          <p:cNvSpPr>
            <a:spLocks noGrp="1"/>
          </p:cNvSpPr>
          <p:nvPr>
            <p:ph type="title"/>
          </p:nvPr>
        </p:nvSpPr>
        <p:spPr>
          <a:xfrm>
            <a:off x="0" y="446108"/>
            <a:ext cx="8229600" cy="664710"/>
          </a:xfrm>
        </p:spPr>
        <p:txBody>
          <a:bodyPr/>
          <a:lstStyle/>
          <a:p>
            <a:r>
              <a:rPr lang="en-US" dirty="0"/>
              <a:t>Committee Working Groups	</a:t>
            </a:r>
          </a:p>
        </p:txBody>
      </p:sp>
      <p:graphicFrame>
        <p:nvGraphicFramePr>
          <p:cNvPr id="6" name="Content Placeholder 5">
            <a:extLst>
              <a:ext uri="{FF2B5EF4-FFF2-40B4-BE49-F238E27FC236}">
                <a16:creationId xmlns:a16="http://schemas.microsoft.com/office/drawing/2014/main" id="{78DA78DC-AA58-49CE-83AD-76722EE81BC5}"/>
              </a:ext>
            </a:extLst>
          </p:cNvPr>
          <p:cNvGraphicFramePr>
            <a:graphicFrameLocks noGrp="1"/>
          </p:cNvGraphicFramePr>
          <p:nvPr>
            <p:ph idx="1"/>
            <p:extLst/>
          </p:nvPr>
        </p:nvGraphicFramePr>
        <p:xfrm>
          <a:off x="206477" y="1414182"/>
          <a:ext cx="8691717" cy="4772819"/>
        </p:xfrm>
        <a:graphic>
          <a:graphicData uri="http://schemas.openxmlformats.org/drawingml/2006/table">
            <a:tbl>
              <a:tblPr firstRow="1" firstCol="1" bandRow="1">
                <a:tableStyleId>{5C22544A-7EE6-4342-B048-85BDC9FD1C3A}</a:tableStyleId>
              </a:tblPr>
              <a:tblGrid>
                <a:gridCol w="8691717">
                  <a:extLst>
                    <a:ext uri="{9D8B030D-6E8A-4147-A177-3AD203B41FA5}">
                      <a16:colId xmlns:a16="http://schemas.microsoft.com/office/drawing/2014/main" val="1222734471"/>
                    </a:ext>
                  </a:extLst>
                </a:gridCol>
              </a:tblGrid>
              <a:tr h="375289">
                <a:tc>
                  <a:txBody>
                    <a:bodyPr/>
                    <a:lstStyle/>
                    <a:p>
                      <a:pPr marL="0" marR="0">
                        <a:spcBef>
                          <a:spcPts val="0"/>
                        </a:spcBef>
                        <a:spcAft>
                          <a:spcPts val="0"/>
                        </a:spcAft>
                      </a:pPr>
                      <a:r>
                        <a:rPr lang="en-US" sz="2800" dirty="0">
                          <a:effectLst/>
                          <a:latin typeface="+mn-lt"/>
                          <a:ea typeface="Calibri" panose="020F0502020204030204" pitchFamily="34" charset="0"/>
                        </a:rPr>
                        <a:t>Working Group</a:t>
                      </a:r>
                    </a:p>
                  </a:txBody>
                  <a:tcPr marL="68580" marR="68580" marT="0" marB="0"/>
                </a:tc>
                <a:extLst>
                  <a:ext uri="{0D108BD9-81ED-4DB2-BD59-A6C34878D82A}">
                    <a16:rowId xmlns:a16="http://schemas.microsoft.com/office/drawing/2014/main" val="2131155107"/>
                  </a:ext>
                </a:extLst>
              </a:tr>
              <a:tr h="826487">
                <a:tc>
                  <a:txBody>
                    <a:bodyPr/>
                    <a:lstStyle/>
                    <a:p>
                      <a:pPr marL="0" marR="0">
                        <a:spcBef>
                          <a:spcPts val="0"/>
                        </a:spcBef>
                        <a:spcAft>
                          <a:spcPts val="0"/>
                        </a:spcAft>
                      </a:pPr>
                      <a:r>
                        <a:rPr lang="en-US" sz="2800" dirty="0" smtClean="0">
                          <a:effectLst/>
                          <a:latin typeface="+mn-lt"/>
                        </a:rPr>
                        <a:t>1. Student Education and Curricula Change</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825990932"/>
                  </a:ext>
                </a:extLst>
              </a:tr>
              <a:tr h="826487">
                <a:tc>
                  <a:txBody>
                    <a:bodyPr/>
                    <a:lstStyle/>
                    <a:p>
                      <a:pPr marL="0" marR="0">
                        <a:spcBef>
                          <a:spcPts val="0"/>
                        </a:spcBef>
                        <a:spcAft>
                          <a:spcPts val="0"/>
                        </a:spcAft>
                      </a:pPr>
                      <a:r>
                        <a:rPr lang="en-US" sz="2800" dirty="0" smtClean="0">
                          <a:effectLst/>
                          <a:latin typeface="+mn-lt"/>
                        </a:rPr>
                        <a:t>2. Staff</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918431140"/>
                  </a:ext>
                </a:extLst>
              </a:tr>
              <a:tr h="826487">
                <a:tc>
                  <a:txBody>
                    <a:bodyPr/>
                    <a:lstStyle/>
                    <a:p>
                      <a:pPr marL="0" marR="0">
                        <a:spcBef>
                          <a:spcPts val="0"/>
                        </a:spcBef>
                        <a:spcAft>
                          <a:spcPts val="0"/>
                        </a:spcAft>
                      </a:pPr>
                      <a:r>
                        <a:rPr lang="en-US" sz="2800" dirty="0">
                          <a:effectLst/>
                          <a:latin typeface="+mn-lt"/>
                        </a:rPr>
                        <a:t>3</a:t>
                      </a:r>
                      <a:r>
                        <a:rPr lang="en-US" sz="2800" dirty="0" smtClean="0">
                          <a:effectLst/>
                          <a:latin typeface="+mn-lt"/>
                        </a:rPr>
                        <a:t>. Accountability Systems</a:t>
                      </a:r>
                      <a:r>
                        <a:rPr lang="en-US" sz="2800" baseline="0" dirty="0" smtClean="0">
                          <a:effectLst/>
                          <a:latin typeface="+mn-lt"/>
                        </a:rPr>
                        <a:t> – Driving Change</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28919822"/>
                  </a:ext>
                </a:extLst>
              </a:tr>
              <a:tr h="826487">
                <a:tc>
                  <a:txBody>
                    <a:bodyPr/>
                    <a:lstStyle/>
                    <a:p>
                      <a:pPr marL="0" marR="0">
                        <a:spcBef>
                          <a:spcPts val="0"/>
                        </a:spcBef>
                        <a:spcAft>
                          <a:spcPts val="0"/>
                        </a:spcAft>
                      </a:pPr>
                      <a:r>
                        <a:rPr lang="en-US" sz="2800" dirty="0" smtClean="0">
                          <a:effectLst/>
                          <a:latin typeface="+mn-lt"/>
                        </a:rPr>
                        <a:t>4. Incentive Systems – Facilitating Change</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2614916074"/>
                  </a:ext>
                </a:extLst>
              </a:tr>
              <a:tr h="1040151">
                <a:tc>
                  <a:txBody>
                    <a:bodyPr/>
                    <a:lstStyle/>
                    <a:p>
                      <a:pPr marL="0" marR="0">
                        <a:spcBef>
                          <a:spcPts val="0"/>
                        </a:spcBef>
                        <a:spcAft>
                          <a:spcPts val="0"/>
                        </a:spcAft>
                      </a:pPr>
                      <a:r>
                        <a:rPr lang="en-US" sz="2800" dirty="0" smtClean="0">
                          <a:effectLst/>
                          <a:latin typeface="+mn-lt"/>
                        </a:rPr>
                        <a:t>5. Relational and Communication</a:t>
                      </a:r>
                      <a:r>
                        <a:rPr lang="en-US" sz="2800" baseline="0" dirty="0" smtClean="0">
                          <a:effectLst/>
                          <a:latin typeface="+mn-lt"/>
                        </a:rPr>
                        <a:t> Systems – Encouraging and Signaling Change</a:t>
                      </a:r>
                      <a:endParaRPr lang="en-US" sz="2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247901588"/>
                  </a:ext>
                </a:extLst>
              </a:tr>
            </a:tbl>
          </a:graphicData>
        </a:graphic>
      </p:graphicFrame>
    </p:spTree>
    <p:extLst>
      <p:ext uri="{BB962C8B-B14F-4D97-AF65-F5344CB8AC3E}">
        <p14:creationId xmlns:p14="http://schemas.microsoft.com/office/powerpoint/2010/main" val="3696364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DEI Strategic Plan (just starting)</a:t>
            </a:r>
            <a:endParaRPr lang="en-US" dirty="0"/>
          </a:p>
        </p:txBody>
      </p:sp>
      <p:sp>
        <p:nvSpPr>
          <p:cNvPr id="3" name="Content Placeholder 2"/>
          <p:cNvSpPr>
            <a:spLocks noGrp="1"/>
          </p:cNvSpPr>
          <p:nvPr>
            <p:ph idx="1"/>
          </p:nvPr>
        </p:nvSpPr>
        <p:spPr/>
        <p:txBody>
          <a:bodyPr/>
          <a:lstStyle/>
          <a:p>
            <a:r>
              <a:rPr lang="en-US" sz="2400" b="0" dirty="0" smtClean="0">
                <a:latin typeface="+mn-lt"/>
              </a:rPr>
              <a:t>Based on guiding principles</a:t>
            </a:r>
          </a:p>
          <a:p>
            <a:r>
              <a:rPr lang="en-US" sz="2400" b="0" dirty="0" smtClean="0">
                <a:latin typeface="+mn-lt"/>
              </a:rPr>
              <a:t>Consistent with WUSTL strategic plan</a:t>
            </a:r>
          </a:p>
          <a:p>
            <a:r>
              <a:rPr lang="en-US" sz="2400" b="0" dirty="0" smtClean="0">
                <a:latin typeface="+mn-lt"/>
              </a:rPr>
              <a:t>5 year timeline of initiatives to drive, facilitate, encourage, and signal change for staff, faculty, and students</a:t>
            </a:r>
            <a:endParaRPr lang="en-US" sz="2400" b="0" dirty="0">
              <a:latin typeface="+mn-lt"/>
            </a:endParaRPr>
          </a:p>
        </p:txBody>
      </p:sp>
    </p:spTree>
    <p:extLst>
      <p:ext uri="{BB962C8B-B14F-4D97-AF65-F5344CB8AC3E}">
        <p14:creationId xmlns:p14="http://schemas.microsoft.com/office/powerpoint/2010/main" val="3170728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Ariana Jasarevic</a:t>
            </a:r>
            <a:endParaRPr lang="en-US" dirty="0"/>
          </a:p>
        </p:txBody>
      </p:sp>
      <p:sp>
        <p:nvSpPr>
          <p:cNvPr id="5" name="Subtitle 4"/>
          <p:cNvSpPr>
            <a:spLocks noGrp="1"/>
          </p:cNvSpPr>
          <p:nvPr>
            <p:ph type="subTitle" idx="1"/>
          </p:nvPr>
        </p:nvSpPr>
        <p:spPr>
          <a:xfrm>
            <a:off x="228600" y="4229100"/>
            <a:ext cx="7086600" cy="1752600"/>
          </a:xfrm>
        </p:spPr>
        <p:txBody>
          <a:bodyPr/>
          <a:lstStyle/>
          <a:p>
            <a:r>
              <a:rPr lang="en-US" sz="2400" dirty="0" smtClean="0"/>
              <a:t>Update </a:t>
            </a:r>
            <a:r>
              <a:rPr lang="en-US" sz="2400" dirty="0"/>
              <a:t>on DEI Staff Working </a:t>
            </a:r>
            <a:r>
              <a:rPr lang="en-US" sz="2400" dirty="0" smtClean="0"/>
              <a:t>Group</a:t>
            </a:r>
          </a:p>
          <a:p>
            <a:endParaRPr lang="en-US" sz="2400" dirty="0"/>
          </a:p>
          <a:p>
            <a:r>
              <a:rPr lang="en-US" sz="2400" dirty="0" smtClean="0"/>
              <a:t>Promotion </a:t>
            </a:r>
            <a:r>
              <a:rPr lang="en-US" sz="2400" dirty="0"/>
              <a:t>for development, coaching, and learning</a:t>
            </a:r>
          </a:p>
          <a:p>
            <a:endParaRPr lang="en-US" dirty="0"/>
          </a:p>
        </p:txBody>
      </p:sp>
    </p:spTree>
    <p:extLst>
      <p:ext uri="{BB962C8B-B14F-4D97-AF65-F5344CB8AC3E}">
        <p14:creationId xmlns:p14="http://schemas.microsoft.com/office/powerpoint/2010/main" val="2283448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524825" y="1089250"/>
            <a:ext cx="3098100" cy="111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55;p13"/>
          <p:cNvSpPr txBox="1"/>
          <p:nvPr/>
        </p:nvSpPr>
        <p:spPr>
          <a:xfrm>
            <a:off x="1323825" y="2590525"/>
            <a:ext cx="31797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endParaRPr/>
          </a:p>
        </p:txBody>
      </p:sp>
      <p:sp>
        <p:nvSpPr>
          <p:cNvPr id="56" name="Google Shape;56;p13"/>
          <p:cNvSpPr txBox="1"/>
          <p:nvPr/>
        </p:nvSpPr>
        <p:spPr>
          <a:xfrm>
            <a:off x="2777275" y="1124972"/>
            <a:ext cx="2593200" cy="1477297"/>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dirty="0"/>
              <a:t>McKelvey DEI Committee</a:t>
            </a:r>
            <a:endParaRPr dirty="0"/>
          </a:p>
          <a:p>
            <a:pPr>
              <a:spcBef>
                <a:spcPts val="0"/>
              </a:spcBef>
              <a:spcAft>
                <a:spcPts val="0"/>
              </a:spcAft>
            </a:pPr>
            <a:r>
              <a:rPr lang="en" sz="1200" dirty="0"/>
              <a:t>Marcus Foston</a:t>
            </a:r>
            <a:endParaRPr sz="1200" dirty="0"/>
          </a:p>
          <a:p>
            <a:pPr>
              <a:spcBef>
                <a:spcPts val="0"/>
              </a:spcBef>
              <a:spcAft>
                <a:spcPts val="0"/>
              </a:spcAft>
            </a:pPr>
            <a:endParaRPr dirty="0"/>
          </a:p>
        </p:txBody>
      </p:sp>
      <p:sp>
        <p:nvSpPr>
          <p:cNvPr id="57" name="Google Shape;57;p13"/>
          <p:cNvSpPr/>
          <p:nvPr/>
        </p:nvSpPr>
        <p:spPr>
          <a:xfrm>
            <a:off x="2524825" y="2614013"/>
            <a:ext cx="3098100" cy="119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58;p13"/>
          <p:cNvSpPr/>
          <p:nvPr/>
        </p:nvSpPr>
        <p:spPr>
          <a:xfrm>
            <a:off x="477625" y="4315500"/>
            <a:ext cx="2047200" cy="101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sz="2000" dirty="0"/>
          </a:p>
          <a:p>
            <a:pPr>
              <a:spcBef>
                <a:spcPts val="0"/>
              </a:spcBef>
              <a:spcAft>
                <a:spcPts val="0"/>
              </a:spcAft>
            </a:pPr>
            <a:r>
              <a:rPr lang="en" sz="2000" dirty="0"/>
              <a:t>Staff Focus Group 1</a:t>
            </a:r>
            <a:endParaRPr sz="2000" dirty="0"/>
          </a:p>
          <a:p>
            <a:pPr>
              <a:spcBef>
                <a:spcPts val="0"/>
              </a:spcBef>
              <a:spcAft>
                <a:spcPts val="0"/>
              </a:spcAft>
            </a:pPr>
            <a:r>
              <a:rPr lang="en" sz="2000" dirty="0"/>
              <a:t>Held on 3/2/2022</a:t>
            </a:r>
            <a:endParaRPr sz="2000" dirty="0"/>
          </a:p>
          <a:p>
            <a:pPr>
              <a:spcBef>
                <a:spcPts val="0"/>
              </a:spcBef>
              <a:spcAft>
                <a:spcPts val="0"/>
              </a:spcAft>
            </a:pPr>
            <a:endParaRPr sz="2000" dirty="0"/>
          </a:p>
        </p:txBody>
      </p:sp>
      <p:sp>
        <p:nvSpPr>
          <p:cNvPr id="59" name="Google Shape;59;p13"/>
          <p:cNvSpPr/>
          <p:nvPr/>
        </p:nvSpPr>
        <p:spPr>
          <a:xfrm>
            <a:off x="3050275" y="4315500"/>
            <a:ext cx="2047200" cy="101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r>
              <a:rPr lang="en" sz="2000" dirty="0"/>
              <a:t>Hiring Managers Focus Group (4/4/2022)</a:t>
            </a:r>
            <a:endParaRPr sz="2000" dirty="0"/>
          </a:p>
        </p:txBody>
      </p:sp>
      <p:sp>
        <p:nvSpPr>
          <p:cNvPr id="60" name="Google Shape;60;p13"/>
          <p:cNvSpPr/>
          <p:nvPr/>
        </p:nvSpPr>
        <p:spPr>
          <a:xfrm>
            <a:off x="5936725" y="4350750"/>
            <a:ext cx="2047200" cy="101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r>
              <a:rPr lang="en" sz="1600" dirty="0"/>
              <a:t>Staff Focus Group 2</a:t>
            </a:r>
            <a:endParaRPr sz="1600" dirty="0"/>
          </a:p>
          <a:p>
            <a:pPr>
              <a:spcBef>
                <a:spcPts val="0"/>
              </a:spcBef>
              <a:spcAft>
                <a:spcPts val="0"/>
              </a:spcAft>
            </a:pPr>
            <a:r>
              <a:rPr lang="en" sz="1600" dirty="0"/>
              <a:t>TBD (please email any of us if you’d like to participate)</a:t>
            </a:r>
            <a:endParaRPr sz="1600" dirty="0"/>
          </a:p>
        </p:txBody>
      </p:sp>
      <p:sp>
        <p:nvSpPr>
          <p:cNvPr id="61" name="Google Shape;61;p13"/>
          <p:cNvSpPr txBox="1"/>
          <p:nvPr/>
        </p:nvSpPr>
        <p:spPr>
          <a:xfrm>
            <a:off x="3155375" y="2569082"/>
            <a:ext cx="7337100" cy="1669658"/>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2000" dirty="0"/>
              <a:t>Staff Working Group</a:t>
            </a:r>
            <a:endParaRPr sz="2000" dirty="0"/>
          </a:p>
          <a:p>
            <a:pPr>
              <a:spcBef>
                <a:spcPts val="0"/>
              </a:spcBef>
              <a:spcAft>
                <a:spcPts val="0"/>
              </a:spcAft>
            </a:pPr>
            <a:r>
              <a:rPr lang="en" sz="1050" dirty="0"/>
              <a:t>Meghann Pytka</a:t>
            </a:r>
            <a:endParaRPr sz="1050" dirty="0"/>
          </a:p>
          <a:p>
            <a:pPr>
              <a:spcBef>
                <a:spcPts val="0"/>
              </a:spcBef>
              <a:spcAft>
                <a:spcPts val="0"/>
              </a:spcAft>
            </a:pPr>
            <a:r>
              <a:rPr lang="en" sz="1050" dirty="0"/>
              <a:t>Jesi Hempstead </a:t>
            </a:r>
            <a:endParaRPr sz="1050" dirty="0"/>
          </a:p>
          <a:p>
            <a:pPr>
              <a:spcBef>
                <a:spcPts val="0"/>
              </a:spcBef>
              <a:spcAft>
                <a:spcPts val="0"/>
              </a:spcAft>
            </a:pPr>
            <a:r>
              <a:rPr lang="en" sz="1050" dirty="0"/>
              <a:t>Chiamaka Asinugo</a:t>
            </a:r>
            <a:endParaRPr sz="1050" dirty="0"/>
          </a:p>
          <a:p>
            <a:pPr>
              <a:spcBef>
                <a:spcPts val="0"/>
              </a:spcBef>
              <a:spcAft>
                <a:spcPts val="0"/>
              </a:spcAft>
              <a:buClr>
                <a:schemeClr val="dk1"/>
              </a:buClr>
              <a:buSzPts val="1100"/>
            </a:pPr>
            <a:r>
              <a:rPr lang="en" sz="1050" dirty="0">
                <a:solidFill>
                  <a:schemeClr val="dk1"/>
                </a:solidFill>
              </a:rPr>
              <a:t>Jon Silva</a:t>
            </a:r>
            <a:endParaRPr sz="1050" dirty="0">
              <a:solidFill>
                <a:schemeClr val="dk1"/>
              </a:solidFill>
            </a:endParaRPr>
          </a:p>
          <a:p>
            <a:pPr>
              <a:spcBef>
                <a:spcPts val="0"/>
              </a:spcBef>
              <a:spcAft>
                <a:spcPts val="0"/>
              </a:spcAft>
              <a:buClr>
                <a:schemeClr val="dk1"/>
              </a:buClr>
              <a:buSzPts val="1100"/>
            </a:pPr>
            <a:r>
              <a:rPr lang="en" sz="1050" dirty="0">
                <a:solidFill>
                  <a:schemeClr val="dk1"/>
                </a:solidFill>
              </a:rPr>
              <a:t>Ariana Jasarevic</a:t>
            </a:r>
            <a:endParaRPr sz="1050" dirty="0"/>
          </a:p>
          <a:p>
            <a:pPr>
              <a:spcBef>
                <a:spcPts val="0"/>
              </a:spcBef>
              <a:spcAft>
                <a:spcPts val="0"/>
              </a:spcAft>
            </a:pPr>
            <a:endParaRPr dirty="0"/>
          </a:p>
        </p:txBody>
      </p:sp>
      <p:sp>
        <p:nvSpPr>
          <p:cNvPr id="62" name="Google Shape;62;p13"/>
          <p:cNvSpPr txBox="1"/>
          <p:nvPr/>
        </p:nvSpPr>
        <p:spPr>
          <a:xfrm>
            <a:off x="903482" y="3001859"/>
            <a:ext cx="73371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endParaRPr/>
          </a:p>
        </p:txBody>
      </p:sp>
      <p:sp>
        <p:nvSpPr>
          <p:cNvPr id="63" name="Google Shape;63;p13"/>
          <p:cNvSpPr txBox="1"/>
          <p:nvPr/>
        </p:nvSpPr>
        <p:spPr>
          <a:xfrm>
            <a:off x="5936775" y="3832450"/>
            <a:ext cx="7337100" cy="553968"/>
          </a:xfrm>
          <a:prstGeom prst="rect">
            <a:avLst/>
          </a:prstGeom>
          <a:noFill/>
          <a:ln>
            <a:noFill/>
          </a:ln>
        </p:spPr>
        <p:txBody>
          <a:bodyPr spcFirstLastPara="1" wrap="square" lIns="91425" tIns="91425" rIns="91425" bIns="91425" anchor="t" anchorCtr="0">
            <a:spAutoFit/>
          </a:bodyPr>
          <a:lstStyle/>
          <a:p>
            <a:pPr>
              <a:spcBef>
                <a:spcPts val="0"/>
              </a:spcBef>
              <a:spcAft>
                <a:spcPts val="0"/>
              </a:spcAft>
            </a:pPr>
            <a:endParaRPr/>
          </a:p>
        </p:txBody>
      </p:sp>
      <p:sp>
        <p:nvSpPr>
          <p:cNvPr id="64" name="Google Shape;64;p13"/>
          <p:cNvSpPr txBox="1"/>
          <p:nvPr/>
        </p:nvSpPr>
        <p:spPr>
          <a:xfrm>
            <a:off x="-376775" y="114236"/>
            <a:ext cx="7337100" cy="861744"/>
          </a:xfrm>
          <a:prstGeom prst="rect">
            <a:avLst/>
          </a:prstGeom>
          <a:noFill/>
          <a:ln>
            <a:noFill/>
          </a:ln>
        </p:spPr>
        <p:txBody>
          <a:bodyPr spcFirstLastPara="1" wrap="square" lIns="91425" tIns="91425" rIns="91425" bIns="91425" anchor="t" anchorCtr="0">
            <a:spAutoFit/>
          </a:bodyPr>
          <a:lstStyle/>
          <a:p>
            <a:pPr>
              <a:spcBef>
                <a:spcPts val="0"/>
              </a:spcBef>
              <a:spcAft>
                <a:spcPts val="0"/>
              </a:spcAft>
            </a:pPr>
            <a:endParaRPr sz="4400"/>
          </a:p>
        </p:txBody>
      </p:sp>
      <p:sp>
        <p:nvSpPr>
          <p:cNvPr id="65" name="Google Shape;65;p13"/>
          <p:cNvSpPr txBox="1"/>
          <p:nvPr/>
        </p:nvSpPr>
        <p:spPr>
          <a:xfrm>
            <a:off x="6025482" y="2239348"/>
            <a:ext cx="2593200" cy="1908184"/>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600" b="1" dirty="0"/>
              <a:t>Charge: </a:t>
            </a:r>
            <a:r>
              <a:rPr lang="en" sz="1600" dirty="0"/>
              <a:t>This process and working group is meant to generate a list of initiatives to be the starting position for a strategic plan in regards to hiring, retention and success of staff within DEI.</a:t>
            </a:r>
            <a:endParaRPr sz="1600" dirty="0"/>
          </a:p>
        </p:txBody>
      </p:sp>
      <p:sp>
        <p:nvSpPr>
          <p:cNvPr id="66" name="Google Shape;66;p13"/>
          <p:cNvSpPr/>
          <p:nvPr/>
        </p:nvSpPr>
        <p:spPr>
          <a:xfrm>
            <a:off x="4005625" y="2208788"/>
            <a:ext cx="136500" cy="400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67" name="Google Shape;67;p13"/>
          <p:cNvSpPr/>
          <p:nvPr/>
        </p:nvSpPr>
        <p:spPr>
          <a:xfrm>
            <a:off x="5622925" y="3213538"/>
            <a:ext cx="374100" cy="49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Tree>
    <p:extLst>
      <p:ext uri="{BB962C8B-B14F-4D97-AF65-F5344CB8AC3E}">
        <p14:creationId xmlns:p14="http://schemas.microsoft.com/office/powerpoint/2010/main" val="2939953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939"/>
            <a:ext cx="8229600" cy="664710"/>
          </a:xfrm>
        </p:spPr>
        <p:txBody>
          <a:bodyPr/>
          <a:lstStyle/>
          <a:p>
            <a:r>
              <a:rPr lang="en-US" dirty="0" smtClean="0"/>
              <a:t>New Staff Hires in the Past Year</a:t>
            </a:r>
            <a:endParaRPr lang="en-US" dirty="0"/>
          </a:p>
        </p:txBody>
      </p:sp>
      <p:sp>
        <p:nvSpPr>
          <p:cNvPr id="3" name="Content Placeholder 2"/>
          <p:cNvSpPr>
            <a:spLocks noGrp="1"/>
          </p:cNvSpPr>
          <p:nvPr>
            <p:ph idx="1"/>
          </p:nvPr>
        </p:nvSpPr>
        <p:spPr>
          <a:xfrm>
            <a:off x="214311" y="1276003"/>
            <a:ext cx="8743951" cy="6339235"/>
          </a:xfrm>
        </p:spPr>
        <p:txBody>
          <a:bodyPr numCol="3"/>
          <a:lstStyle/>
          <a:p>
            <a:pPr marL="0" indent="0">
              <a:buNone/>
            </a:pPr>
            <a:r>
              <a:rPr lang="en-US" sz="1400" dirty="0" smtClean="0"/>
              <a:t>Thao Chau</a:t>
            </a:r>
          </a:p>
          <a:p>
            <a:pPr marL="0" indent="0">
              <a:buNone/>
            </a:pPr>
            <a:r>
              <a:rPr lang="en-US" sz="1400" dirty="0"/>
              <a:t>	</a:t>
            </a:r>
            <a:r>
              <a:rPr lang="en-US" sz="1100" b="0" i="1" dirty="0" smtClean="0"/>
              <a:t>Staff Research Scientist, BME	</a:t>
            </a:r>
          </a:p>
          <a:p>
            <a:pPr marL="0" indent="0">
              <a:buNone/>
            </a:pPr>
            <a:r>
              <a:rPr lang="en-US" sz="1400" dirty="0" smtClean="0"/>
              <a:t>Kaleigh </a:t>
            </a:r>
            <a:r>
              <a:rPr lang="en-US" sz="1400" dirty="0" err="1" smtClean="0"/>
              <a:t>Dickneite</a:t>
            </a:r>
            <a:endParaRPr lang="en-US" sz="1400" dirty="0" smtClean="0"/>
          </a:p>
          <a:p>
            <a:pPr marL="0" indent="0">
              <a:buNone/>
            </a:pPr>
            <a:r>
              <a:rPr lang="en-US" sz="1400" dirty="0"/>
              <a:t>	</a:t>
            </a:r>
            <a:r>
              <a:rPr lang="en-US" sz="1100" b="0" i="1" dirty="0"/>
              <a:t>Graduate Program Coordinator, </a:t>
            </a:r>
            <a:r>
              <a:rPr lang="en-US" sz="1100" b="0" i="1" dirty="0" smtClean="0"/>
              <a:t>BME</a:t>
            </a:r>
          </a:p>
          <a:p>
            <a:pPr marL="0" indent="0">
              <a:buNone/>
            </a:pPr>
            <a:r>
              <a:rPr lang="en-US" sz="1400" dirty="0"/>
              <a:t>Molly </a:t>
            </a:r>
            <a:r>
              <a:rPr lang="en-US" sz="1400" dirty="0" err="1"/>
              <a:t>Otten</a:t>
            </a:r>
            <a:endParaRPr lang="en-US" sz="1400" dirty="0"/>
          </a:p>
          <a:p>
            <a:pPr marL="0" indent="0">
              <a:buNone/>
            </a:pPr>
            <a:r>
              <a:rPr lang="en-US" sz="1400" dirty="0"/>
              <a:t>	</a:t>
            </a:r>
            <a:r>
              <a:rPr lang="en-US" sz="1100" b="0" i="1" dirty="0"/>
              <a:t>Communications Specialist, </a:t>
            </a:r>
            <a:r>
              <a:rPr lang="en-US" sz="1100" b="0" i="1" dirty="0" smtClean="0"/>
              <a:t>BME</a:t>
            </a:r>
          </a:p>
          <a:p>
            <a:pPr marL="0" indent="0">
              <a:buNone/>
            </a:pPr>
            <a:r>
              <a:rPr lang="en-US" sz="1400" dirty="0"/>
              <a:t>Cleopatra </a:t>
            </a:r>
            <a:r>
              <a:rPr lang="en-US" sz="1400" dirty="0" err="1"/>
              <a:t>Benos</a:t>
            </a:r>
            <a:endParaRPr lang="en-US" sz="1400" dirty="0"/>
          </a:p>
          <a:p>
            <a:pPr marL="0" indent="0">
              <a:buNone/>
            </a:pPr>
            <a:r>
              <a:rPr lang="en-US" sz="1100" i="1" dirty="0"/>
              <a:t>	</a:t>
            </a:r>
            <a:r>
              <a:rPr lang="en-US" sz="1100" b="0" dirty="0"/>
              <a:t>G</a:t>
            </a:r>
            <a:r>
              <a:rPr lang="en-US" sz="1100" b="0" i="1" dirty="0"/>
              <a:t>raduate Programs and 	Communications Coordinator, 	</a:t>
            </a:r>
            <a:r>
              <a:rPr lang="en-US" sz="1100" b="0" i="1" dirty="0" smtClean="0"/>
              <a:t>CSE</a:t>
            </a:r>
          </a:p>
          <a:p>
            <a:pPr marL="0" indent="0">
              <a:buNone/>
            </a:pPr>
            <a:r>
              <a:rPr lang="en-US" sz="1400" dirty="0"/>
              <a:t>Maria Sanchez</a:t>
            </a:r>
          </a:p>
          <a:p>
            <a:pPr marL="0" indent="0">
              <a:buNone/>
            </a:pPr>
            <a:r>
              <a:rPr lang="en-US" sz="1400" dirty="0"/>
              <a:t>	</a:t>
            </a:r>
            <a:r>
              <a:rPr lang="en-US" sz="1100" b="0" i="1" dirty="0"/>
              <a:t>Undergraduate </a:t>
            </a:r>
            <a:r>
              <a:rPr lang="en-US" sz="1100" b="0" i="1" dirty="0" smtClean="0"/>
              <a:t>Coordinator, CSE</a:t>
            </a:r>
          </a:p>
          <a:p>
            <a:pPr marL="0" indent="0">
              <a:buNone/>
            </a:pPr>
            <a:r>
              <a:rPr lang="en-US" sz="1400" dirty="0"/>
              <a:t>Jesi Hempstead</a:t>
            </a:r>
          </a:p>
          <a:p>
            <a:pPr marL="0" indent="0">
              <a:buNone/>
            </a:pPr>
            <a:r>
              <a:rPr lang="en-US" sz="1400" dirty="0"/>
              <a:t>	</a:t>
            </a:r>
            <a:r>
              <a:rPr lang="en-US" sz="1100" b="0" i="1" dirty="0"/>
              <a:t>Administrative Coordinator, EECE</a:t>
            </a:r>
          </a:p>
          <a:p>
            <a:pPr marL="0" indent="0">
              <a:buNone/>
            </a:pPr>
            <a:r>
              <a:rPr lang="en-US" sz="1400" dirty="0" err="1"/>
              <a:t>Nechelle</a:t>
            </a:r>
            <a:r>
              <a:rPr lang="en-US" sz="1400" dirty="0"/>
              <a:t> Jones</a:t>
            </a:r>
          </a:p>
          <a:p>
            <a:pPr marL="0" indent="0">
              <a:buNone/>
            </a:pPr>
            <a:r>
              <a:rPr lang="en-US" sz="1400" dirty="0"/>
              <a:t>	</a:t>
            </a:r>
            <a:r>
              <a:rPr lang="en-US" sz="1100" b="0" i="1" dirty="0"/>
              <a:t>Grant &amp; Accounting Coordinator, 	</a:t>
            </a:r>
            <a:r>
              <a:rPr lang="en-US" sz="1100" b="0" i="1" dirty="0" smtClean="0"/>
              <a:t>EECE</a:t>
            </a:r>
            <a:endParaRPr lang="en-US" sz="1100" b="0" dirty="0"/>
          </a:p>
          <a:p>
            <a:pPr marL="0" indent="0">
              <a:buNone/>
            </a:pPr>
            <a:r>
              <a:rPr lang="en-US" sz="1400" dirty="0" smtClean="0"/>
              <a:t>Mary McKee</a:t>
            </a:r>
          </a:p>
          <a:p>
            <a:pPr marL="0" indent="0">
              <a:buNone/>
            </a:pPr>
            <a:r>
              <a:rPr lang="en-US" sz="1400" dirty="0"/>
              <a:t>	</a:t>
            </a:r>
            <a:r>
              <a:rPr lang="en-US" sz="1100" b="0" i="1" dirty="0"/>
              <a:t>Communications Specialist, </a:t>
            </a:r>
            <a:r>
              <a:rPr lang="en-US" sz="1100" b="0" i="1" dirty="0" smtClean="0"/>
              <a:t>ESE</a:t>
            </a:r>
          </a:p>
          <a:p>
            <a:pPr marL="0" indent="0">
              <a:buNone/>
            </a:pPr>
            <a:r>
              <a:rPr lang="en-US" sz="1400" dirty="0"/>
              <a:t>Megan </a:t>
            </a:r>
            <a:r>
              <a:rPr lang="en-US" sz="1400" dirty="0" err="1"/>
              <a:t>Affolder</a:t>
            </a:r>
            <a:endParaRPr lang="en-US" sz="1400" dirty="0"/>
          </a:p>
          <a:p>
            <a:pPr marL="0" indent="0">
              <a:buNone/>
            </a:pPr>
            <a:r>
              <a:rPr lang="en-US" sz="1400" i="1" dirty="0"/>
              <a:t>	</a:t>
            </a:r>
            <a:r>
              <a:rPr lang="en-US" sz="1100" b="0" i="1" dirty="0"/>
              <a:t>Department Administrator, MEMS</a:t>
            </a:r>
            <a:endParaRPr lang="en-US" sz="1100" b="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a:p>
          <a:p>
            <a:pPr marL="0" indent="0">
              <a:buNone/>
            </a:pPr>
            <a:r>
              <a:rPr lang="en-US" sz="1400" dirty="0" smtClean="0"/>
              <a:t>Sari Griffin</a:t>
            </a:r>
            <a:r>
              <a:rPr lang="en-US" sz="1100" b="0" dirty="0"/>
              <a:t>	</a:t>
            </a:r>
            <a:endParaRPr lang="en-US" sz="1100" b="0" dirty="0" smtClean="0"/>
          </a:p>
          <a:p>
            <a:pPr marL="0" indent="0">
              <a:buNone/>
            </a:pPr>
            <a:r>
              <a:rPr lang="en-US" sz="1100" b="0" i="1" dirty="0"/>
              <a:t>	</a:t>
            </a:r>
            <a:r>
              <a:rPr lang="en-US" sz="1100" b="0" i="1" dirty="0" smtClean="0"/>
              <a:t>Assistant </a:t>
            </a:r>
            <a:r>
              <a:rPr lang="en-US" sz="1100" b="0" i="1" dirty="0"/>
              <a:t>Director of Academic &amp; </a:t>
            </a:r>
            <a:endParaRPr lang="en-US" sz="1100" b="0" i="1" dirty="0" smtClean="0"/>
          </a:p>
          <a:p>
            <a:pPr marL="0" indent="0">
              <a:buNone/>
            </a:pPr>
            <a:r>
              <a:rPr lang="en-US" sz="1100" b="0" i="1" dirty="0"/>
              <a:t>	</a:t>
            </a:r>
            <a:r>
              <a:rPr lang="en-US" sz="1100" b="0" i="1" dirty="0" smtClean="0"/>
              <a:t>Student </a:t>
            </a:r>
            <a:r>
              <a:rPr lang="en-US" sz="1100" b="0" i="1" dirty="0"/>
              <a:t>Services, </a:t>
            </a:r>
            <a:r>
              <a:rPr lang="en-US" sz="1100" b="0" i="1" dirty="0" smtClean="0"/>
              <a:t>Sever </a:t>
            </a:r>
          </a:p>
          <a:p>
            <a:pPr marL="0" indent="0">
              <a:buNone/>
            </a:pPr>
            <a:r>
              <a:rPr lang="en-US" sz="1400" dirty="0"/>
              <a:t>Denise Andre</a:t>
            </a:r>
          </a:p>
          <a:p>
            <a:pPr marL="0" indent="0">
              <a:buNone/>
            </a:pPr>
            <a:r>
              <a:rPr lang="en-US" sz="1400" dirty="0"/>
              <a:t>	</a:t>
            </a:r>
            <a:r>
              <a:rPr lang="en-US" sz="1100" b="0" i="1" dirty="0"/>
              <a:t>Administrative Assistant, </a:t>
            </a:r>
            <a:r>
              <a:rPr lang="en-US" sz="1100" b="0" i="1" dirty="0" smtClean="0"/>
              <a:t>Sever</a:t>
            </a:r>
          </a:p>
          <a:p>
            <a:pPr marL="0" indent="0">
              <a:buNone/>
            </a:pPr>
            <a:r>
              <a:rPr lang="en-US" sz="1400" dirty="0"/>
              <a:t>Chris </a:t>
            </a:r>
            <a:r>
              <a:rPr lang="en-US" sz="1400" dirty="0" smtClean="0"/>
              <a:t>Gearin</a:t>
            </a:r>
          </a:p>
          <a:p>
            <a:pPr marL="0" indent="0">
              <a:buNone/>
            </a:pPr>
            <a:r>
              <a:rPr lang="en-US" sz="1100" b="0" i="1" dirty="0" smtClean="0"/>
              <a:t>	Director</a:t>
            </a:r>
            <a:r>
              <a:rPr lang="en-US" sz="1100" b="0" i="1" dirty="0"/>
              <a:t>, Professional Education 	Operations, Sever</a:t>
            </a:r>
            <a:endParaRPr lang="en-US" sz="1100" dirty="0" smtClean="0"/>
          </a:p>
          <a:p>
            <a:pPr marL="0" indent="0">
              <a:buNone/>
            </a:pPr>
            <a:r>
              <a:rPr lang="en-US" sz="1400" dirty="0" err="1" smtClean="0"/>
              <a:t>Tamira</a:t>
            </a:r>
            <a:r>
              <a:rPr lang="en-US" sz="1400" dirty="0" smtClean="0"/>
              <a:t> </a:t>
            </a:r>
            <a:r>
              <a:rPr lang="en-US" sz="1400" dirty="0"/>
              <a:t>Meier</a:t>
            </a:r>
          </a:p>
          <a:p>
            <a:pPr marL="0" indent="0">
              <a:buNone/>
            </a:pPr>
            <a:r>
              <a:rPr lang="en-US" sz="1400" dirty="0"/>
              <a:t>	</a:t>
            </a:r>
            <a:r>
              <a:rPr lang="en-US" sz="1100" b="0" i="1" dirty="0"/>
              <a:t>Senior Business Manager, 	Engineering, </a:t>
            </a:r>
            <a:r>
              <a:rPr lang="en-US" sz="1100" b="0" i="1" dirty="0" smtClean="0"/>
              <a:t>TLC</a:t>
            </a:r>
          </a:p>
          <a:p>
            <a:pPr marL="0" indent="0">
              <a:buNone/>
            </a:pPr>
            <a:r>
              <a:rPr lang="en-US" sz="1400" dirty="0" smtClean="0"/>
              <a:t>Alex </a:t>
            </a:r>
            <a:r>
              <a:rPr lang="en-US" sz="1400" dirty="0" err="1"/>
              <a:t>Kosuge</a:t>
            </a:r>
            <a:endParaRPr lang="en-US" sz="1400" dirty="0"/>
          </a:p>
          <a:p>
            <a:pPr marL="0" indent="0">
              <a:buNone/>
            </a:pPr>
            <a:r>
              <a:rPr lang="en-US" sz="1400" dirty="0"/>
              <a:t>	</a:t>
            </a:r>
            <a:r>
              <a:rPr lang="en-US" sz="1100" b="0" i="1" dirty="0"/>
              <a:t>Marketing Automation Specialist, 	Professional </a:t>
            </a:r>
            <a:r>
              <a:rPr lang="en-US" sz="1100" b="0" i="1" dirty="0" smtClean="0"/>
              <a:t>Education</a:t>
            </a:r>
            <a:endParaRPr lang="en-US" sz="1100" b="0" dirty="0"/>
          </a:p>
          <a:p>
            <a:pPr marL="0" indent="0">
              <a:buNone/>
            </a:pPr>
            <a:r>
              <a:rPr lang="en-US" sz="1400" dirty="0" smtClean="0"/>
              <a:t>Elma </a:t>
            </a:r>
            <a:r>
              <a:rPr lang="en-US" sz="1400" dirty="0" err="1"/>
              <a:t>Saric</a:t>
            </a:r>
            <a:endParaRPr lang="en-US" sz="1400" dirty="0"/>
          </a:p>
          <a:p>
            <a:pPr marL="0" indent="0">
              <a:buNone/>
            </a:pPr>
            <a:r>
              <a:rPr lang="en-US" sz="1400" dirty="0"/>
              <a:t>	</a:t>
            </a:r>
            <a:r>
              <a:rPr lang="en-US" sz="1100" b="0" i="1" dirty="0"/>
              <a:t>Administrative Assistant, </a:t>
            </a:r>
            <a:r>
              <a:rPr lang="en-US" sz="1100" b="0" i="1" dirty="0" smtClean="0"/>
              <a:t>EUGSS</a:t>
            </a:r>
          </a:p>
          <a:p>
            <a:pPr marL="0" indent="0">
              <a:buNone/>
            </a:pPr>
            <a:r>
              <a:rPr lang="en-US" sz="1400" dirty="0" smtClean="0"/>
              <a:t>Jackie Thomas</a:t>
            </a:r>
          </a:p>
          <a:p>
            <a:pPr marL="0" indent="0">
              <a:buNone/>
            </a:pPr>
            <a:r>
              <a:rPr lang="en-US" sz="1400" dirty="0"/>
              <a:t>	</a:t>
            </a:r>
            <a:r>
              <a:rPr lang="en-US" sz="1100" b="0" i="1" dirty="0"/>
              <a:t>Registrar I, </a:t>
            </a:r>
            <a:r>
              <a:rPr lang="en-US" sz="1100" b="0" i="1" dirty="0" smtClean="0"/>
              <a:t>Engineering, EUGSS</a:t>
            </a:r>
          </a:p>
          <a:p>
            <a:pPr marL="0" indent="0">
              <a:buNone/>
            </a:pPr>
            <a:r>
              <a:rPr lang="en-US" sz="1400" dirty="0"/>
              <a:t>Dorcas </a:t>
            </a:r>
            <a:r>
              <a:rPr lang="en-US" sz="1400" dirty="0" err="1"/>
              <a:t>Ussiri</a:t>
            </a:r>
            <a:r>
              <a:rPr lang="en-US" sz="1400" dirty="0"/>
              <a:t>	</a:t>
            </a:r>
          </a:p>
          <a:p>
            <a:pPr marL="0" indent="0">
              <a:buNone/>
            </a:pPr>
            <a:r>
              <a:rPr lang="en-US" sz="1100" b="0" i="1" dirty="0"/>
              <a:t>	Graduate Admissions Coordinator, 	Engineering, </a:t>
            </a:r>
            <a:r>
              <a:rPr lang="en-US" sz="1100" b="0" i="1" dirty="0" smtClean="0"/>
              <a:t>GSS</a:t>
            </a:r>
          </a:p>
          <a:p>
            <a:pPr marL="0" indent="0">
              <a:buNone/>
            </a:pPr>
            <a:r>
              <a:rPr lang="en-US" sz="1400" dirty="0"/>
              <a:t>Cindy Fields</a:t>
            </a:r>
          </a:p>
          <a:p>
            <a:pPr marL="0" indent="0">
              <a:buNone/>
            </a:pPr>
            <a:r>
              <a:rPr lang="en-US" sz="1400" dirty="0"/>
              <a:t>	</a:t>
            </a:r>
            <a:r>
              <a:rPr lang="en-US" sz="1100" b="0" dirty="0"/>
              <a:t>Administrative Coordinator III, </a:t>
            </a:r>
            <a:r>
              <a:rPr lang="en-US" sz="1100" b="0" dirty="0" smtClean="0"/>
              <a:t>GSS</a:t>
            </a:r>
            <a:endParaRPr lang="en-US" sz="1100" b="0" i="1" dirty="0" smtClean="0"/>
          </a:p>
          <a:p>
            <a:pPr marL="0" indent="0">
              <a:buNone/>
            </a:pPr>
            <a:endParaRPr lang="en-US" sz="1400" dirty="0" smtClean="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en-US" sz="1400" dirty="0" smtClean="0"/>
              <a:t>Taylor </a:t>
            </a:r>
            <a:r>
              <a:rPr lang="en-US" sz="1400" dirty="0"/>
              <a:t>Bevirt</a:t>
            </a:r>
          </a:p>
          <a:p>
            <a:pPr marL="0" indent="0">
              <a:buNone/>
            </a:pPr>
            <a:r>
              <a:rPr lang="en-US" sz="1100" i="1" dirty="0"/>
              <a:t>	</a:t>
            </a:r>
            <a:r>
              <a:rPr lang="en-US" sz="1100" b="0" i="1" dirty="0"/>
              <a:t>Videographer, Marketing &amp; 	Communications</a:t>
            </a:r>
            <a:endParaRPr lang="en-US" sz="1400" dirty="0"/>
          </a:p>
          <a:p>
            <a:pPr marL="0" indent="0">
              <a:buNone/>
            </a:pPr>
            <a:r>
              <a:rPr lang="en-US" sz="1400" dirty="0" err="1"/>
              <a:t>Catie</a:t>
            </a:r>
            <a:r>
              <a:rPr lang="en-US" sz="1400" dirty="0"/>
              <a:t> Dandridge</a:t>
            </a:r>
          </a:p>
          <a:p>
            <a:pPr marL="0" indent="0">
              <a:buNone/>
            </a:pPr>
            <a:r>
              <a:rPr lang="en-US" sz="1400" dirty="0"/>
              <a:t>	</a:t>
            </a:r>
            <a:r>
              <a:rPr lang="en-US" sz="1100" b="0" i="1" dirty="0"/>
              <a:t>Digital Communications Specialist, 	Engineering, </a:t>
            </a:r>
          </a:p>
          <a:p>
            <a:pPr marL="0" indent="0">
              <a:buNone/>
            </a:pPr>
            <a:r>
              <a:rPr lang="en-US" sz="1400" b="0" i="1" dirty="0"/>
              <a:t>	</a:t>
            </a:r>
            <a:r>
              <a:rPr lang="en-US" sz="1100" b="0" i="1" dirty="0"/>
              <a:t>Strategy, Communications &amp; External 	Relations</a:t>
            </a:r>
          </a:p>
          <a:p>
            <a:pPr marL="0" indent="0">
              <a:buNone/>
            </a:pPr>
            <a:r>
              <a:rPr lang="en-US" sz="1400" dirty="0"/>
              <a:t>Alex Groves</a:t>
            </a:r>
          </a:p>
          <a:p>
            <a:pPr marL="0" indent="0">
              <a:buNone/>
            </a:pPr>
            <a:r>
              <a:rPr lang="en-US" sz="1400" dirty="0"/>
              <a:t>	</a:t>
            </a:r>
            <a:r>
              <a:rPr lang="en-US" sz="1100" b="0" i="1" dirty="0"/>
              <a:t>Systems Engineer I, </a:t>
            </a:r>
            <a:r>
              <a:rPr lang="en-US" sz="1100" b="0" i="1" dirty="0" smtClean="0"/>
              <a:t>EIT</a:t>
            </a:r>
            <a:endParaRPr lang="en-US" sz="1100" dirty="0" smtClean="0"/>
          </a:p>
          <a:p>
            <a:pPr marL="0" indent="0">
              <a:buNone/>
            </a:pPr>
            <a:r>
              <a:rPr lang="en-US" sz="1400" dirty="0" smtClean="0"/>
              <a:t>Jenn Clemons</a:t>
            </a:r>
          </a:p>
          <a:p>
            <a:pPr marL="0" indent="0">
              <a:buNone/>
            </a:pPr>
            <a:r>
              <a:rPr lang="en-US" sz="1400" dirty="0"/>
              <a:t>	</a:t>
            </a:r>
            <a:r>
              <a:rPr lang="en-US" sz="1100" b="0" i="1" dirty="0"/>
              <a:t>Executive Assistant to the Dean, </a:t>
            </a:r>
            <a:r>
              <a:rPr lang="en-US" sz="1100" b="0" i="1" dirty="0" smtClean="0"/>
              <a:t>	Office </a:t>
            </a:r>
            <a:r>
              <a:rPr lang="en-US" sz="1100" b="0" i="1" dirty="0"/>
              <a:t>of the Dean </a:t>
            </a:r>
            <a:endParaRPr lang="en-US" sz="1100" b="0" i="1" dirty="0" smtClean="0"/>
          </a:p>
          <a:p>
            <a:pPr marL="0" indent="-457200">
              <a:buNone/>
            </a:pPr>
            <a:r>
              <a:rPr lang="en-US" sz="1400" dirty="0" smtClean="0"/>
              <a:t>Jeanne Beasley</a:t>
            </a:r>
          </a:p>
          <a:p>
            <a:pPr marL="0" indent="-457200">
              <a:buNone/>
            </a:pPr>
            <a:r>
              <a:rPr lang="en-US" sz="1100" b="0" i="1" dirty="0" smtClean="0"/>
              <a:t>	Payroll </a:t>
            </a:r>
            <a:r>
              <a:rPr lang="en-US" sz="1100" b="0" i="1" dirty="0"/>
              <a:t>Coordinator &amp; 	Finance/Facilities Assistant, </a:t>
            </a:r>
          </a:p>
          <a:p>
            <a:pPr marL="0" indent="-457200">
              <a:buNone/>
            </a:pPr>
            <a:r>
              <a:rPr lang="en-US" sz="1100" b="0" i="1" dirty="0"/>
              <a:t>	Admin and Finance  </a:t>
            </a:r>
            <a:endParaRPr lang="en-US" sz="1100" b="0" i="1" dirty="0" smtClean="0"/>
          </a:p>
          <a:p>
            <a:pPr marL="0" indent="0">
              <a:buNone/>
            </a:pPr>
            <a:r>
              <a:rPr lang="en-US" sz="1400" dirty="0"/>
              <a:t>Ally Schreiber</a:t>
            </a:r>
          </a:p>
          <a:p>
            <a:pPr marL="0" indent="0">
              <a:buNone/>
            </a:pPr>
            <a:r>
              <a:rPr lang="en-US" sz="1400" dirty="0"/>
              <a:t>	</a:t>
            </a:r>
            <a:r>
              <a:rPr lang="en-US" sz="1100" b="0" i="1" dirty="0"/>
              <a:t>Financial Projects Analyst, 	Administration &amp; Finance</a:t>
            </a:r>
            <a:endParaRPr lang="en-US" sz="11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600" dirty="0" smtClean="0"/>
          </a:p>
          <a:p>
            <a:pPr marL="0" indent="0">
              <a:buNone/>
            </a:pPr>
            <a:endParaRPr lang="en-US" sz="1600" dirty="0"/>
          </a:p>
          <a:p>
            <a:pPr marL="0" indent="0">
              <a:buNone/>
            </a:pPr>
            <a:endParaRPr lang="en-US" sz="2000" dirty="0"/>
          </a:p>
        </p:txBody>
      </p:sp>
    </p:spTree>
    <p:extLst>
      <p:ext uri="{BB962C8B-B14F-4D97-AF65-F5344CB8AC3E}">
        <p14:creationId xmlns:p14="http://schemas.microsoft.com/office/powerpoint/2010/main" val="3354850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anchor="t" anchorCtr="0" compatLnSpc="1">
            <a:prstTxWarp prst="textNoShape">
              <a:avLst/>
            </a:prstTxWarp>
            <a:normAutofit fontScale="90000"/>
          </a:bodyPr>
          <a:lstStyle/>
          <a:p>
            <a:r>
              <a:rPr lang="en"/>
              <a:t>Other updates:</a:t>
            </a:r>
            <a:endParaRPr/>
          </a:p>
        </p:txBody>
      </p:sp>
      <p:sp>
        <p:nvSpPr>
          <p:cNvPr id="73" name="Google Shape;73;p14"/>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numCol="1" anchor="t" anchorCtr="0" compatLnSpc="1">
            <a:prstTxWarp prst="textNoShape">
              <a:avLst/>
            </a:prstTxWarp>
            <a:normAutofit/>
          </a:bodyPr>
          <a:lstStyle/>
          <a:p>
            <a:pPr marL="0" indent="0">
              <a:buNone/>
            </a:pPr>
            <a:r>
              <a:rPr lang="en"/>
              <a:t>April Manager ELG - How to Have Impactful Conversations During Annual Reviews (in-person)</a:t>
            </a:r>
            <a:endParaRPr/>
          </a:p>
          <a:p>
            <a:pPr marL="0" indent="0">
              <a:spcBef>
                <a:spcPts val="1200"/>
              </a:spcBef>
              <a:buNone/>
            </a:pPr>
            <a:r>
              <a:rPr lang="en"/>
              <a:t>Day of Dialogue &amp; Action - March 30th @ 2:30 </a:t>
            </a:r>
            <a:r>
              <a:rPr lang="en" sz="1750">
                <a:solidFill>
                  <a:srgbClr val="D01C29"/>
                </a:solidFill>
                <a:highlight>
                  <a:srgbClr val="FFFFFF"/>
                </a:highlight>
              </a:rPr>
              <a:t>Why Do We Need a WU Equity and Inclusion Council? Breaking Out of the Demand–Response Loop</a:t>
            </a:r>
            <a:endParaRPr/>
          </a:p>
          <a:p>
            <a:pPr marL="0" indent="0">
              <a:spcBef>
                <a:spcPts val="1200"/>
              </a:spcBef>
              <a:buNone/>
            </a:pPr>
            <a:endParaRPr/>
          </a:p>
          <a:p>
            <a:pPr marL="0" indent="0">
              <a:spcBef>
                <a:spcPts val="1200"/>
              </a:spcBef>
              <a:buNone/>
            </a:pPr>
            <a:endParaRPr/>
          </a:p>
          <a:p>
            <a:pPr marL="0" indent="0">
              <a:spcBef>
                <a:spcPts val="1200"/>
              </a:spcBef>
              <a:buNone/>
            </a:pPr>
            <a:endParaRPr/>
          </a:p>
          <a:p>
            <a:pPr marL="0" indent="0">
              <a:spcBef>
                <a:spcPts val="1200"/>
              </a:spcBef>
              <a:spcAft>
                <a:spcPts val="1200"/>
              </a:spcAft>
              <a:buNone/>
            </a:pPr>
            <a:endParaRPr/>
          </a:p>
        </p:txBody>
      </p:sp>
    </p:spTree>
    <p:extLst>
      <p:ext uri="{BB962C8B-B14F-4D97-AF65-F5344CB8AC3E}">
        <p14:creationId xmlns:p14="http://schemas.microsoft.com/office/powerpoint/2010/main" val="1435986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311700" y="1518425"/>
            <a:ext cx="8520600" cy="3416400"/>
          </a:xfrm>
          <a:prstGeom prst="rect">
            <a:avLst/>
          </a:prstGeom>
        </p:spPr>
        <p:txBody>
          <a:bodyPr spcFirstLastPara="1" vert="horz" wrap="square" lIns="91425" tIns="91425" rIns="91425" bIns="91425" numCol="1" anchor="t" anchorCtr="0" compatLnSpc="1">
            <a:prstTxWarp prst="textNoShape">
              <a:avLst/>
            </a:prstTxWarp>
            <a:normAutofit fontScale="85000" lnSpcReduction="20000"/>
          </a:bodyPr>
          <a:lstStyle/>
          <a:p>
            <a:pPr marL="0" indent="0">
              <a:buClr>
                <a:schemeClr val="dk1"/>
              </a:buClr>
              <a:buSzPts val="1100"/>
              <a:buNone/>
            </a:pPr>
            <a:r>
              <a:rPr lang="en"/>
              <a:t>Peak Performance/Flow Coaching - Available to all staff - Reach out for an immersion session.</a:t>
            </a:r>
            <a:endParaRPr/>
          </a:p>
          <a:p>
            <a:pPr marL="0" indent="0">
              <a:spcBef>
                <a:spcPts val="1200"/>
              </a:spcBef>
              <a:buClr>
                <a:schemeClr val="dk1"/>
              </a:buClr>
              <a:buSzPts val="1100"/>
              <a:buNone/>
            </a:pPr>
            <a:endParaRPr/>
          </a:p>
          <a:p>
            <a:pPr marL="0" indent="0">
              <a:spcBef>
                <a:spcPts val="1200"/>
              </a:spcBef>
              <a:buClr>
                <a:schemeClr val="dk1"/>
              </a:buClr>
              <a:buSzPts val="1100"/>
              <a:buNone/>
            </a:pPr>
            <a:r>
              <a:rPr lang="en" b="1"/>
              <a:t>Benefits of flow:</a:t>
            </a:r>
            <a:endParaRPr b="1"/>
          </a:p>
          <a:p>
            <a:pPr marL="0" indent="0">
              <a:spcBef>
                <a:spcPts val="1200"/>
              </a:spcBef>
              <a:buClr>
                <a:schemeClr val="dk1"/>
              </a:buClr>
              <a:buSzPts val="1100"/>
              <a:buNone/>
            </a:pPr>
            <a:r>
              <a:rPr lang="en"/>
              <a:t>-lower burnout, more productive, feel better</a:t>
            </a:r>
            <a:endParaRPr/>
          </a:p>
          <a:p>
            <a:pPr marL="0" indent="0">
              <a:spcBef>
                <a:spcPts val="1200"/>
              </a:spcBef>
              <a:buClr>
                <a:schemeClr val="dk1"/>
              </a:buClr>
              <a:buSzPts val="1100"/>
              <a:buNone/>
            </a:pPr>
            <a:r>
              <a:rPr lang="en"/>
              <a:t>-subtractive approach to being at work, prioritization, delegation</a:t>
            </a:r>
            <a:endParaRPr/>
          </a:p>
          <a:p>
            <a:pPr marL="0" indent="0">
              <a:spcBef>
                <a:spcPts val="1200"/>
              </a:spcBef>
              <a:buNone/>
            </a:pPr>
            <a:r>
              <a:rPr lang="en"/>
              <a:t>-emotional regulation, positive psychology focus, cognitive behavioral coaching</a:t>
            </a:r>
            <a:endParaRPr/>
          </a:p>
          <a:p>
            <a:pPr marL="0" indent="0">
              <a:spcBef>
                <a:spcPts val="1200"/>
              </a:spcBef>
              <a:spcAft>
                <a:spcPts val="1200"/>
              </a:spcAft>
              <a:buClr>
                <a:schemeClr val="dk1"/>
              </a:buClr>
              <a:buSzPts val="1100"/>
              <a:buNone/>
            </a:pPr>
            <a:r>
              <a:rPr lang="en"/>
              <a:t>-neuroscience based </a:t>
            </a:r>
            <a:endParaRPr/>
          </a:p>
        </p:txBody>
      </p:sp>
    </p:spTree>
    <p:extLst>
      <p:ext uri="{BB962C8B-B14F-4D97-AF65-F5344CB8AC3E}">
        <p14:creationId xmlns:p14="http://schemas.microsoft.com/office/powerpoint/2010/main" val="4289209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43" r="1343" b="31858"/>
          <a:stretch/>
        </p:blipFill>
        <p:spPr bwMode="auto">
          <a:xfrm>
            <a:off x="1" y="0"/>
            <a:ext cx="9143999" cy="6858000"/>
          </a:xfrm>
          <a:prstGeom prst="rect">
            <a:avLst/>
          </a:prstGeom>
          <a:solidFill>
            <a:schemeClr val="bg1"/>
          </a:solidFill>
          <a:ln>
            <a:noFill/>
          </a:ln>
          <a:effectLst/>
          <a:extLst/>
        </p:spPr>
      </p:pic>
    </p:spTree>
    <p:extLst>
      <p:ext uri="{BB962C8B-B14F-4D97-AF65-F5344CB8AC3E}">
        <p14:creationId xmlns:p14="http://schemas.microsoft.com/office/powerpoint/2010/main" val="255436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273" y="1936498"/>
            <a:ext cx="3412102" cy="481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63782" y="496551"/>
            <a:ext cx="7980218" cy="711591"/>
          </a:xfrm>
        </p:spPr>
        <p:txBody>
          <a:bodyPr/>
          <a:lstStyle/>
          <a:p>
            <a:pPr algn="ctr"/>
            <a:r>
              <a:rPr lang="en-US" dirty="0" smtClean="0">
                <a:latin typeface="Arial" panose="020B0604020202020204" pitchFamily="34" charset="0"/>
                <a:cs typeface="Arial" panose="020B0604020202020204" pitchFamily="34" charset="0"/>
              </a:rPr>
              <a:t>Ditch your yellow/red permit to save HUNDREDS to THOUSANDS!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63782" y="1422149"/>
            <a:ext cx="7619999" cy="3620731"/>
          </a:xfrm>
        </p:spPr>
        <p:txBody>
          <a:bodyPr>
            <a:normAutofit/>
          </a:bodyPr>
          <a:lstStyle/>
          <a:p>
            <a:pPr marL="0" indent="0">
              <a:buNone/>
            </a:pPr>
            <a:r>
              <a:rPr lang="en-US" sz="2200" b="1" dirty="0" smtClean="0"/>
              <a:t>It all adds up…</a:t>
            </a:r>
          </a:p>
          <a:p>
            <a:endParaRPr lang="en-US" sz="800" dirty="0" smtClean="0"/>
          </a:p>
          <a:p>
            <a:r>
              <a:rPr lang="en-US" sz="2000" dirty="0" smtClean="0"/>
              <a:t>$852 annual Danforth yellow permit (FY22)</a:t>
            </a:r>
          </a:p>
          <a:p>
            <a:pPr lvl="1"/>
            <a:r>
              <a:rPr lang="en-US" sz="1600" dirty="0" smtClean="0"/>
              <a:t>View all </a:t>
            </a:r>
            <a:r>
              <a:rPr lang="en-US" sz="1600" dirty="0" smtClean="0">
                <a:hlinkClick r:id="rId4"/>
              </a:rPr>
              <a:t>permit prices</a:t>
            </a:r>
            <a:r>
              <a:rPr lang="en-US" sz="1600" dirty="0" smtClean="0"/>
              <a:t>.</a:t>
            </a:r>
          </a:p>
          <a:p>
            <a:endParaRPr lang="en-US" sz="800" dirty="0" smtClean="0"/>
          </a:p>
          <a:p>
            <a:r>
              <a:rPr lang="en-US" sz="2000" dirty="0" smtClean="0"/>
              <a:t>$200-$1,500+ in gas </a:t>
            </a:r>
          </a:p>
          <a:p>
            <a:endParaRPr lang="en-US" sz="800" dirty="0" smtClean="0"/>
          </a:p>
          <a:p>
            <a:r>
              <a:rPr lang="en-US" sz="2000" dirty="0" smtClean="0"/>
              <a:t>Car depreciation</a:t>
            </a:r>
          </a:p>
          <a:p>
            <a:endParaRPr lang="en-US" sz="800" dirty="0"/>
          </a:p>
          <a:p>
            <a:r>
              <a:rPr lang="en-US" sz="2000" dirty="0" smtClean="0"/>
              <a:t>Car maintenance </a:t>
            </a:r>
          </a:p>
          <a:p>
            <a:endParaRPr lang="en-US" sz="700" dirty="0" smtClean="0"/>
          </a:p>
          <a:p>
            <a:r>
              <a:rPr lang="en-US" sz="2000" dirty="0" smtClean="0"/>
              <a:t>Low-mileage </a:t>
            </a:r>
            <a:r>
              <a:rPr lang="en-US" sz="2000" dirty="0"/>
              <a:t>car </a:t>
            </a:r>
            <a:r>
              <a:rPr lang="en-US" sz="2000" dirty="0" smtClean="0"/>
              <a:t>insurance (possibly)</a:t>
            </a:r>
          </a:p>
          <a:p>
            <a:pPr marL="0" indent="0">
              <a:buNone/>
            </a:pPr>
            <a:endParaRPr lang="en-US" sz="2000" dirty="0" smtClean="0"/>
          </a:p>
          <a:p>
            <a:pPr marL="0" indent="0">
              <a:buNone/>
            </a:pPr>
            <a:endParaRPr lang="en-US" sz="2000" dirty="0"/>
          </a:p>
          <a:p>
            <a:endParaRPr lang="en-US" sz="1800" dirty="0" smtClean="0"/>
          </a:p>
          <a:p>
            <a:pPr marL="0" indent="0">
              <a:buNone/>
            </a:pPr>
            <a:endParaRPr lang="en-US" sz="100" dirty="0"/>
          </a:p>
          <a:p>
            <a:endParaRPr lang="en-US" dirty="0"/>
          </a:p>
          <a:p>
            <a:pPr marL="0" indent="0">
              <a:buNone/>
            </a:pPr>
            <a:endParaRPr lang="en-US" dirty="0" smtClean="0"/>
          </a:p>
        </p:txBody>
      </p:sp>
      <p:pic>
        <p:nvPicPr>
          <p:cNvPr id="1032" name="Picture 8" descr="Funny Quotes About Gas Prices"/>
          <p:cNvPicPr>
            <a:picLocks noChangeAspect="1" noChangeArrowheads="1"/>
          </p:cNvPicPr>
          <p:nvPr/>
        </p:nvPicPr>
        <p:blipFill rotWithShape="1">
          <a:blip r:embed="rId5">
            <a:extLst>
              <a:ext uri="{28A0092B-C50C-407E-A947-70E740481C1C}">
                <a14:useLocalDpi xmlns:a14="http://schemas.microsoft.com/office/drawing/2010/main" val="0"/>
              </a:ext>
            </a:extLst>
          </a:blip>
          <a:srcRect l="7761" t="18417" r="3490" b="11834"/>
          <a:stretch/>
        </p:blipFill>
        <p:spPr bwMode="auto">
          <a:xfrm>
            <a:off x="1542592" y="4724400"/>
            <a:ext cx="3611299" cy="20291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2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732" y="323776"/>
            <a:ext cx="7619999" cy="945987"/>
          </a:xfrm>
        </p:spPr>
        <p:txBody>
          <a:bodyPr/>
          <a:lstStyle/>
          <a:p>
            <a:pPr algn="ctr"/>
            <a:r>
              <a:rPr lang="en-US" dirty="0" smtClean="0">
                <a:latin typeface="Arial" panose="020B0604020202020204" pitchFamily="34" charset="0"/>
                <a:cs typeface="Arial" panose="020B0604020202020204" pitchFamily="34" charset="0"/>
              </a:rPr>
              <a:t>What would you do with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the extra money?</a:t>
            </a:r>
            <a:endParaRPr lang="en-US" dirty="0">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05" t="40786" b="8421"/>
          <a:stretch/>
        </p:blipFill>
        <p:spPr bwMode="auto">
          <a:xfrm>
            <a:off x="771164" y="4176567"/>
            <a:ext cx="8250288" cy="262051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saving mon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72" name="Picture 4" descr="Image result for saving money"/>
          <p:cNvPicPr>
            <a:picLocks noChangeAspect="1" noChangeArrowheads="1"/>
          </p:cNvPicPr>
          <p:nvPr/>
        </p:nvPicPr>
        <p:blipFill rotWithShape="1">
          <a:blip r:embed="rId4">
            <a:extLst>
              <a:ext uri="{28A0092B-C50C-407E-A947-70E740481C1C}">
                <a14:useLocalDpi xmlns:a14="http://schemas.microsoft.com/office/drawing/2010/main" val="0"/>
              </a:ext>
            </a:extLst>
          </a:blip>
          <a:srcRect t="8257" r="21780"/>
          <a:stretch/>
        </p:blipFill>
        <p:spPr bwMode="auto">
          <a:xfrm>
            <a:off x="1608472" y="1298044"/>
            <a:ext cx="6400799" cy="28825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5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676" y="292282"/>
            <a:ext cx="8074325" cy="711591"/>
          </a:xfrm>
        </p:spPr>
        <p:txBody>
          <a:bodyPr/>
          <a:lstStyle/>
          <a:p>
            <a:pPr algn="ctr"/>
            <a:r>
              <a:rPr lang="en-US" dirty="0" smtClean="0"/>
              <a:t>Do it for your health &amp; wellbeing!</a:t>
            </a:r>
            <a:endParaRPr lang="en-US" sz="2400" dirty="0"/>
          </a:p>
        </p:txBody>
      </p:sp>
      <p:sp>
        <p:nvSpPr>
          <p:cNvPr id="3" name="Content Placeholder 2"/>
          <p:cNvSpPr>
            <a:spLocks noGrp="1"/>
          </p:cNvSpPr>
          <p:nvPr>
            <p:ph idx="1"/>
          </p:nvPr>
        </p:nvSpPr>
        <p:spPr>
          <a:xfrm>
            <a:off x="1069676" y="915221"/>
            <a:ext cx="7937850" cy="5601572"/>
          </a:xfrm>
        </p:spPr>
        <p:txBody>
          <a:bodyPr>
            <a:normAutofit/>
          </a:bodyPr>
          <a:lstStyle/>
          <a:p>
            <a:r>
              <a:rPr lang="en-US" sz="2000" dirty="0" smtClean="0"/>
              <a:t>Get to work with more energy &amp; less stress</a:t>
            </a:r>
          </a:p>
          <a:p>
            <a:endParaRPr lang="en-US" sz="800" dirty="0" smtClean="0"/>
          </a:p>
          <a:p>
            <a:r>
              <a:rPr lang="en-US" sz="2000" dirty="0" smtClean="0"/>
              <a:t>Less driving </a:t>
            </a:r>
            <a:r>
              <a:rPr lang="en-US" sz="2000" dirty="0"/>
              <a:t>in traffic = </a:t>
            </a:r>
            <a:r>
              <a:rPr lang="en-US" sz="2000" dirty="0" smtClean="0"/>
              <a:t>reduced </a:t>
            </a:r>
            <a:r>
              <a:rPr lang="en-US" sz="2000" dirty="0"/>
              <a:t>negative health effects of </a:t>
            </a:r>
            <a:r>
              <a:rPr lang="en-US" sz="2000" dirty="0" smtClean="0"/>
              <a:t>stress</a:t>
            </a:r>
            <a:endParaRPr lang="en-US" sz="2000" dirty="0"/>
          </a:p>
          <a:p>
            <a:endParaRPr lang="en-US" sz="800" dirty="0" smtClean="0"/>
          </a:p>
          <a:p>
            <a:r>
              <a:rPr lang="en-US" sz="2000" dirty="0" smtClean="0"/>
              <a:t>Work towards your </a:t>
            </a:r>
            <a:r>
              <a:rPr lang="en-US" sz="2000" dirty="0" smtClean="0">
                <a:hlinkClick r:id="rId3"/>
              </a:rPr>
              <a:t>150 mins of moderate aerobic activity </a:t>
            </a:r>
            <a:r>
              <a:rPr lang="en-US" sz="2000" dirty="0" smtClean="0"/>
              <a:t>a week</a:t>
            </a:r>
          </a:p>
          <a:p>
            <a:endParaRPr lang="en-US" sz="800" dirty="0" smtClean="0"/>
          </a:p>
          <a:p>
            <a:r>
              <a:rPr lang="en-US" sz="2000" dirty="0" smtClean="0"/>
              <a:t>Traveling </a:t>
            </a:r>
            <a:r>
              <a:rPr lang="en-US" sz="2000" dirty="0"/>
              <a:t>by public transportation is </a:t>
            </a:r>
            <a:r>
              <a:rPr lang="en-US" sz="2000" dirty="0" smtClean="0"/>
              <a:t>safer </a:t>
            </a:r>
            <a:r>
              <a:rPr lang="en-US" sz="2000" dirty="0"/>
              <a:t>per mile than traveling by </a:t>
            </a:r>
            <a:r>
              <a:rPr lang="en-US" sz="2000" dirty="0" smtClean="0"/>
              <a:t>auto</a:t>
            </a:r>
          </a:p>
          <a:p>
            <a:endParaRPr lang="en-US" sz="800" dirty="0" smtClean="0"/>
          </a:p>
          <a:p>
            <a:r>
              <a:rPr lang="en-US" sz="2000" dirty="0"/>
              <a:t>Carpoolers </a:t>
            </a:r>
            <a:r>
              <a:rPr lang="en-US" sz="2000" dirty="0" smtClean="0"/>
              <a:t>tend to rate their commutes as less stressful</a:t>
            </a:r>
          </a:p>
          <a:p>
            <a:endParaRPr lang="en-US" sz="800" dirty="0" smtClean="0"/>
          </a:p>
          <a:p>
            <a:r>
              <a:rPr lang="en-US" sz="2000" dirty="0" smtClean="0"/>
              <a:t>Contribute to a more sustainable environment</a:t>
            </a:r>
          </a:p>
          <a:p>
            <a:endParaRPr lang="en-US" sz="9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147" t="20289" r="2000" b="9399"/>
          <a:stretch/>
        </p:blipFill>
        <p:spPr bwMode="auto">
          <a:xfrm>
            <a:off x="933201" y="4502336"/>
            <a:ext cx="5607456" cy="194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676" t="6943" r="5363" b="-3308"/>
          <a:stretch/>
        </p:blipFill>
        <p:spPr>
          <a:xfrm>
            <a:off x="6677132" y="3643138"/>
            <a:ext cx="2330394" cy="3214862"/>
          </a:xfrm>
          <a:prstGeom prst="rect">
            <a:avLst/>
          </a:prstGeom>
          <a:effectLst>
            <a:softEdge rad="63500"/>
          </a:effectLst>
        </p:spPr>
      </p:pic>
    </p:spTree>
    <p:extLst>
      <p:ext uri="{BB962C8B-B14F-4D97-AF65-F5344CB8AC3E}">
        <p14:creationId xmlns:p14="http://schemas.microsoft.com/office/powerpoint/2010/main" val="171693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4116" y="164646"/>
            <a:ext cx="8023896" cy="1596525"/>
          </a:xfrm>
        </p:spPr>
        <p:txBody>
          <a:bodyPr>
            <a:normAutofit fontScale="62500" lnSpcReduction="20000"/>
          </a:bodyPr>
          <a:lstStyle/>
          <a:p>
            <a:pPr marL="0" indent="0" algn="ctr">
              <a:buNone/>
            </a:pPr>
            <a:endParaRPr lang="en-US" dirty="0" smtClean="0"/>
          </a:p>
          <a:p>
            <a:pPr marL="0" indent="0" algn="ctr">
              <a:buNone/>
            </a:pPr>
            <a:r>
              <a:rPr lang="en-US" sz="4400" dirty="0" smtClean="0">
                <a:solidFill>
                  <a:schemeClr val="accent6">
                    <a:lumMod val="75000"/>
                  </a:schemeClr>
                </a:solidFill>
              </a:rPr>
              <a:t>You </a:t>
            </a:r>
            <a:r>
              <a:rPr lang="en-US" sz="4400" dirty="0">
                <a:solidFill>
                  <a:schemeClr val="accent6">
                    <a:lumMod val="75000"/>
                  </a:schemeClr>
                </a:solidFill>
              </a:rPr>
              <a:t>don’t have to completely give up your </a:t>
            </a:r>
            <a:r>
              <a:rPr lang="en-US" sz="4400" dirty="0" smtClean="0">
                <a:solidFill>
                  <a:schemeClr val="accent6">
                    <a:lumMod val="75000"/>
                  </a:schemeClr>
                </a:solidFill>
              </a:rPr>
              <a:t>car</a:t>
            </a:r>
          </a:p>
          <a:p>
            <a:pPr marL="0" indent="0" algn="ctr">
              <a:buNone/>
            </a:pPr>
            <a:r>
              <a:rPr lang="en-US" sz="4400" dirty="0" smtClean="0">
                <a:solidFill>
                  <a:schemeClr val="accent6">
                    <a:lumMod val="75000"/>
                  </a:schemeClr>
                </a:solidFill>
              </a:rPr>
              <a:t>&amp; there are support programs available!</a:t>
            </a:r>
          </a:p>
          <a:p>
            <a:pPr marL="0" indent="0" algn="ctr">
              <a:buNone/>
            </a:pPr>
            <a:endParaRPr lang="en-US" sz="1500" dirty="0" smtClean="0"/>
          </a:p>
          <a:p>
            <a:endParaRPr lang="en-US" sz="1000" dirty="0"/>
          </a:p>
          <a:p>
            <a:pPr marL="0" indent="0">
              <a:buNone/>
            </a:pPr>
            <a:endParaRPr lang="en-US" sz="1000" dirty="0" smtClean="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6" r="1978" b="5788"/>
          <a:stretch/>
        </p:blipFill>
        <p:spPr bwMode="auto">
          <a:xfrm>
            <a:off x="1054116" y="1945489"/>
            <a:ext cx="7652562" cy="478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70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55847" y="79547"/>
            <a:ext cx="3016378" cy="810590"/>
          </a:xfrm>
          <a:prstGeom prst="rect">
            <a:avLst/>
          </a:prstGeom>
        </p:spPr>
      </p:pic>
      <p:sp>
        <p:nvSpPr>
          <p:cNvPr id="2" name="Title 1"/>
          <p:cNvSpPr>
            <a:spLocks noGrp="1"/>
          </p:cNvSpPr>
          <p:nvPr>
            <p:ph type="title"/>
          </p:nvPr>
        </p:nvSpPr>
        <p:spPr>
          <a:xfrm>
            <a:off x="1283732" y="372299"/>
            <a:ext cx="7619999" cy="711591"/>
          </a:xfrm>
        </p:spPr>
        <p:txBody>
          <a:bodyPr/>
          <a:lstStyle/>
          <a:p>
            <a:pPr algn="ctr"/>
            <a:r>
              <a:rPr lang="en-US" dirty="0" smtClean="0"/>
              <a:t/>
            </a:r>
            <a:br>
              <a:rPr lang="en-US" dirty="0" smtClean="0"/>
            </a:br>
            <a:r>
              <a:rPr lang="en-US" sz="2000" dirty="0" smtClean="0"/>
              <a:t>R</a:t>
            </a:r>
            <a:r>
              <a:rPr lang="en-US" sz="2000" dirty="0" smtClean="0">
                <a:effectLst/>
              </a:rPr>
              <a:t>ide matching &amp; </a:t>
            </a:r>
            <a:r>
              <a:rPr lang="en-US" sz="2000" dirty="0">
                <a:effectLst/>
              </a:rPr>
              <a:t>trip planning platform</a:t>
            </a:r>
            <a:r>
              <a:rPr lang="en-US" sz="2000" b="0" dirty="0">
                <a:effectLst/>
              </a:rPr>
              <a:t> </a:t>
            </a:r>
            <a:endParaRPr lang="en-US" sz="2000" dirty="0"/>
          </a:p>
        </p:txBody>
      </p:sp>
      <p:sp>
        <p:nvSpPr>
          <p:cNvPr id="3" name="Content Placeholder 2"/>
          <p:cNvSpPr>
            <a:spLocks noGrp="1"/>
          </p:cNvSpPr>
          <p:nvPr>
            <p:ph idx="1"/>
          </p:nvPr>
        </p:nvSpPr>
        <p:spPr>
          <a:xfrm>
            <a:off x="1174194" y="1408189"/>
            <a:ext cx="7839074" cy="5403991"/>
          </a:xfrm>
        </p:spPr>
        <p:txBody>
          <a:bodyPr>
            <a:normAutofit/>
          </a:bodyPr>
          <a:lstStyle/>
          <a:p>
            <a:r>
              <a:rPr lang="en-US" sz="2000" dirty="0" smtClean="0"/>
              <a:t>Search for a WashU carpool or </a:t>
            </a:r>
            <a:r>
              <a:rPr lang="en-US" sz="2000" dirty="0" err="1" smtClean="0"/>
              <a:t>bikepool</a:t>
            </a:r>
            <a:r>
              <a:rPr lang="en-US" sz="2000" dirty="0" smtClean="0"/>
              <a:t> partner</a:t>
            </a:r>
          </a:p>
          <a:p>
            <a:pPr lvl="1"/>
            <a:r>
              <a:rPr lang="en-US" sz="1600" dirty="0" smtClean="0"/>
              <a:t>Based on your schedule, route and preferences</a:t>
            </a:r>
          </a:p>
          <a:p>
            <a:pPr lvl="1"/>
            <a:r>
              <a:rPr lang="en-US" sz="1600" dirty="0" smtClean="0"/>
              <a:t>Contact them directly through the platform</a:t>
            </a:r>
          </a:p>
          <a:p>
            <a:endParaRPr lang="en-US" sz="800" dirty="0" smtClean="0"/>
          </a:p>
          <a:p>
            <a:r>
              <a:rPr lang="en-US" sz="2000" dirty="0" smtClean="0"/>
              <a:t>View an interactive transportation map</a:t>
            </a:r>
          </a:p>
          <a:p>
            <a:pPr lvl="1"/>
            <a:r>
              <a:rPr lang="en-US" sz="1600" dirty="0" smtClean="0"/>
              <a:t>Explore </a:t>
            </a:r>
            <a:r>
              <a:rPr lang="en-US" sz="1600" dirty="0"/>
              <a:t>transportation-related items, </a:t>
            </a:r>
            <a:r>
              <a:rPr lang="en-US" sz="1600" dirty="0" smtClean="0"/>
              <a:t>like carpool commuter lots, bike </a:t>
            </a:r>
            <a:r>
              <a:rPr lang="en-US" sz="1600" dirty="0"/>
              <a:t>paths, </a:t>
            </a:r>
            <a:r>
              <a:rPr lang="en-US" sz="1600" dirty="0" smtClean="0"/>
              <a:t>Metro stops </a:t>
            </a:r>
            <a:r>
              <a:rPr lang="en-US" sz="1600" dirty="0"/>
              <a:t>touching Danforth, WashU shuttle routes/stops, and much </a:t>
            </a:r>
            <a:r>
              <a:rPr lang="en-US" sz="1600" dirty="0" smtClean="0"/>
              <a:t>more</a:t>
            </a:r>
            <a:endParaRPr lang="en-US" sz="1600" dirty="0"/>
          </a:p>
          <a:p>
            <a:endParaRPr lang="en-US" sz="800" dirty="0" smtClean="0"/>
          </a:p>
          <a:p>
            <a:r>
              <a:rPr lang="en-US" sz="2000" dirty="0" smtClean="0"/>
              <a:t>Log your trips</a:t>
            </a:r>
          </a:p>
          <a:p>
            <a:pPr lvl="1"/>
            <a:r>
              <a:rPr lang="en-US" sz="1600" dirty="0"/>
              <a:t>Track how much money and CO2 you've saved, </a:t>
            </a:r>
            <a:r>
              <a:rPr lang="en-US" sz="1600" dirty="0" smtClean="0"/>
              <a:t>how many calories burned, and how </a:t>
            </a:r>
            <a:r>
              <a:rPr lang="en-US" sz="1600" dirty="0"/>
              <a:t>many miles you've traveled via </a:t>
            </a:r>
            <a:r>
              <a:rPr lang="en-US" sz="1600" dirty="0" smtClean="0"/>
              <a:t>sustainable transportation</a:t>
            </a:r>
          </a:p>
          <a:p>
            <a:endParaRPr lang="en-US" sz="800" dirty="0" smtClean="0"/>
          </a:p>
          <a:p>
            <a:r>
              <a:rPr lang="en-US" sz="2000" dirty="0" smtClean="0"/>
              <a:t>Participate in challenges to win prizes</a:t>
            </a:r>
          </a:p>
          <a:p>
            <a:pPr lvl="1"/>
            <a:r>
              <a:rPr lang="en-US" sz="1600" dirty="0" smtClean="0"/>
              <a:t>Active Transportation Month’s commuter challenge is in April</a:t>
            </a:r>
          </a:p>
          <a:p>
            <a:endParaRPr lang="en-US" sz="800" dirty="0" smtClean="0"/>
          </a:p>
          <a:p>
            <a:r>
              <a:rPr lang="en-US" sz="2000" dirty="0" smtClean="0"/>
              <a:t>And many more features/tools</a:t>
            </a:r>
          </a:p>
          <a:p>
            <a:pPr marL="0" indent="0">
              <a:buNone/>
            </a:pPr>
            <a:endParaRPr lang="en-US" sz="800" dirty="0" smtClean="0"/>
          </a:p>
        </p:txBody>
      </p:sp>
      <p:sp>
        <p:nvSpPr>
          <p:cNvPr id="8" name="TextBox 7"/>
          <p:cNvSpPr txBox="1"/>
          <p:nvPr/>
        </p:nvSpPr>
        <p:spPr>
          <a:xfrm>
            <a:off x="0" y="5876229"/>
            <a:ext cx="9144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Please spread the </a:t>
            </a:r>
            <a:r>
              <a:rPr kumimoji="0" lang="en-US" sz="2400" b="1" i="0" u="sng" strike="noStrike" kern="1200" cap="none" spc="0" normalizeH="0" baseline="0" noProof="0" dirty="0" smtClean="0">
                <a:ln>
                  <a:noFill/>
                </a:ln>
                <a:solidFill>
                  <a:prstClr val="black"/>
                </a:solidFill>
                <a:effectLst/>
                <a:uLnTx/>
                <a:uFillTx/>
                <a:latin typeface="Calibri"/>
                <a:ea typeface="+mn-ea"/>
                <a:cs typeface="+mn-cs"/>
              </a:rPr>
              <a:t>word about </a:t>
            </a:r>
            <a:r>
              <a:rPr kumimoji="0" lang="en-US" sz="2400" b="1" i="0" u="sng" strike="noStrike" kern="1200" cap="none" spc="0" normalizeH="0" baseline="0" noProof="0" dirty="0" smtClean="0">
                <a:ln>
                  <a:noFill/>
                </a:ln>
                <a:solidFill>
                  <a:prstClr val="black"/>
                </a:solidFill>
                <a:effectLst/>
                <a:uLnTx/>
                <a:uFillTx/>
                <a:latin typeface="Calibri"/>
                <a:ea typeface="+mn-ea"/>
                <a:cs typeface="+mn-cs"/>
                <a:hlinkClick r:id="rId3"/>
              </a:rPr>
              <a:t>WashU Rides</a:t>
            </a:r>
            <a:endParaRPr kumimoji="0" lang="en-US" sz="24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 more people using it, the better the matches will be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0" y="372299"/>
            <a:ext cx="9144000" cy="711591"/>
          </a:xfrm>
        </p:spPr>
        <p:txBody>
          <a:bodyPr/>
          <a:lstStyle/>
          <a:p>
            <a:pPr algn="ctr"/>
            <a:r>
              <a:rPr lang="en-US" dirty="0" smtClean="0"/>
              <a:t/>
            </a:r>
            <a:br>
              <a:rPr lang="en-US" dirty="0" smtClean="0"/>
            </a:br>
            <a:endParaRPr lang="en-US" sz="2000" dirty="0"/>
          </a:p>
        </p:txBody>
      </p:sp>
      <p:pic>
        <p:nvPicPr>
          <p:cNvPr id="9" name="Picture 8"/>
          <p:cNvPicPr>
            <a:picLocks noChangeAspect="1"/>
          </p:cNvPicPr>
          <p:nvPr/>
        </p:nvPicPr>
        <p:blipFill rotWithShape="1">
          <a:blip r:embed="rId2"/>
          <a:srcRect t="1805"/>
          <a:stretch/>
        </p:blipFill>
        <p:spPr>
          <a:xfrm>
            <a:off x="257175" y="485775"/>
            <a:ext cx="8658225" cy="3858331"/>
          </a:xfrm>
          <a:prstGeom prst="rect">
            <a:avLst/>
          </a:prstGeom>
          <a:ln w="19050">
            <a:solidFill>
              <a:schemeClr val="tx1"/>
            </a:solidFill>
          </a:ln>
        </p:spPr>
      </p:pic>
      <p:pic>
        <p:nvPicPr>
          <p:cNvPr id="7" name="Picture 6"/>
          <p:cNvPicPr>
            <a:picLocks noChangeAspect="1"/>
          </p:cNvPicPr>
          <p:nvPr/>
        </p:nvPicPr>
        <p:blipFill rotWithShape="1">
          <a:blip r:embed="rId3"/>
          <a:srcRect r="1295"/>
          <a:stretch/>
        </p:blipFill>
        <p:spPr>
          <a:xfrm>
            <a:off x="2454679" y="4141232"/>
            <a:ext cx="3476183" cy="2603237"/>
          </a:xfrm>
          <a:prstGeom prst="rect">
            <a:avLst/>
          </a:prstGeom>
          <a:ln w="19050">
            <a:solidFill>
              <a:schemeClr val="tx1"/>
            </a:solidFill>
          </a:ln>
        </p:spPr>
      </p:pic>
      <p:pic>
        <p:nvPicPr>
          <p:cNvPr id="11" name="Picture 10"/>
          <p:cNvPicPr>
            <a:picLocks noChangeAspect="1"/>
          </p:cNvPicPr>
          <p:nvPr/>
        </p:nvPicPr>
        <p:blipFill rotWithShape="1">
          <a:blip r:embed="rId4"/>
          <a:srcRect l="5270" r="2236"/>
          <a:stretch/>
        </p:blipFill>
        <p:spPr>
          <a:xfrm>
            <a:off x="6036555" y="4324995"/>
            <a:ext cx="3006171" cy="2419474"/>
          </a:xfrm>
          <a:prstGeom prst="rect">
            <a:avLst/>
          </a:prstGeom>
          <a:ln w="19050">
            <a:solidFill>
              <a:schemeClr val="tx1"/>
            </a:solidFill>
          </a:ln>
        </p:spPr>
      </p:pic>
      <p:pic>
        <p:nvPicPr>
          <p:cNvPr id="12" name="Picture 11"/>
          <p:cNvPicPr>
            <a:picLocks noChangeAspect="1"/>
          </p:cNvPicPr>
          <p:nvPr/>
        </p:nvPicPr>
        <p:blipFill rotWithShape="1">
          <a:blip r:embed="rId5"/>
          <a:srcRect l="4678" t="2524" r="5848" b="2273"/>
          <a:stretch/>
        </p:blipFill>
        <p:spPr>
          <a:xfrm>
            <a:off x="116267" y="4048178"/>
            <a:ext cx="2187920" cy="2715402"/>
          </a:xfrm>
          <a:prstGeom prst="rect">
            <a:avLst/>
          </a:prstGeom>
          <a:ln w="19050">
            <a:solidFill>
              <a:schemeClr val="tx1"/>
            </a:solidFill>
          </a:ln>
        </p:spPr>
      </p:pic>
      <p:sp>
        <p:nvSpPr>
          <p:cNvPr id="13" name="TextBox 12"/>
          <p:cNvSpPr txBox="1"/>
          <p:nvPr/>
        </p:nvSpPr>
        <p:spPr>
          <a:xfrm>
            <a:off x="3716385" y="4131707"/>
            <a:ext cx="1874713" cy="369332"/>
          </a:xfrm>
          <a:prstGeom prst="rect">
            <a:avLst/>
          </a:prstGeom>
          <a:solidFill>
            <a:schemeClr val="bg1">
              <a:lumMod val="85000"/>
            </a:schemeClr>
          </a:solidFill>
          <a:effectLst>
            <a:softEdge rad="1270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Carpool matches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2860770" y="478868"/>
            <a:ext cx="1711229" cy="369332"/>
          </a:xfrm>
          <a:prstGeom prst="rect">
            <a:avLst/>
          </a:prstGeom>
          <a:solidFill>
            <a:schemeClr val="bg1">
              <a:lumMod val="85000"/>
            </a:schemeClr>
          </a:solidFill>
          <a:effectLst>
            <a:softEdge rad="635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Interactive Map</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itle 1"/>
          <p:cNvSpPr txBox="1">
            <a:spLocks/>
          </p:cNvSpPr>
          <p:nvPr/>
        </p:nvSpPr>
        <p:spPr>
          <a:xfrm>
            <a:off x="0" y="-84638"/>
            <a:ext cx="9144000" cy="71159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FF6600"/>
                </a:solidFill>
                <a:effectLst>
                  <a:reflection blurRad="6350" stA="22000" endA="300" endPos="24000" dir="5400000" sy="-100000" algn="bl" rotWithShape="0"/>
                </a:effectLst>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FF6600"/>
                </a:solidFill>
                <a:effectLst>
                  <a:reflection blurRad="6350" stA="22000" endA="300" endPos="24000" dir="5400000" sy="-100000" algn="bl" rotWithShape="0"/>
                </a:effectLst>
                <a:uLnTx/>
                <a:uFillTx/>
                <a:latin typeface="Arial" panose="020B0604020202020204" pitchFamily="34" charset="0"/>
                <a:ea typeface="+mj-ea"/>
                <a:cs typeface="Arial" panose="020B0604020202020204" pitchFamily="34" charset="0"/>
              </a:rPr>
              <a:t>WashU Rides - examples of some features &amp; tools</a:t>
            </a:r>
            <a:endParaRPr kumimoji="0" lang="en-US" sz="2000" b="1" i="0" u="none" strike="noStrike" kern="1200" cap="none" spc="0" normalizeH="0" baseline="0" noProof="0" dirty="0">
              <a:ln>
                <a:noFill/>
              </a:ln>
              <a:solidFill>
                <a:srgbClr val="FF6600"/>
              </a:solidFill>
              <a:effectLst>
                <a:reflection blurRad="6350" stA="22000" endA="300" endPos="24000" dir="5400000" sy="-100000" algn="bl" rotWithShape="0"/>
              </a:effectLst>
              <a:uLnTx/>
              <a:uFillTx/>
              <a:latin typeface="Arial" panose="020B0604020202020204" pitchFamily="34" charset="0"/>
              <a:ea typeface="+mj-ea"/>
              <a:cs typeface="Arial" panose="020B0604020202020204" pitchFamily="34" charset="0"/>
            </a:endParaRPr>
          </a:p>
        </p:txBody>
      </p:sp>
      <p:pic>
        <p:nvPicPr>
          <p:cNvPr id="17" name="Picture 16"/>
          <p:cNvPicPr>
            <a:picLocks noChangeAspect="1"/>
          </p:cNvPicPr>
          <p:nvPr/>
        </p:nvPicPr>
        <p:blipFill>
          <a:blip r:embed="rId6"/>
          <a:stretch>
            <a:fillRect/>
          </a:stretch>
        </p:blipFill>
        <p:spPr>
          <a:xfrm>
            <a:off x="116267" y="2143651"/>
            <a:ext cx="2757487" cy="1733397"/>
          </a:xfrm>
          <a:prstGeom prst="rect">
            <a:avLst/>
          </a:prstGeom>
          <a:ln w="19050">
            <a:solidFill>
              <a:schemeClr val="tx1"/>
            </a:solidFill>
          </a:ln>
        </p:spPr>
      </p:pic>
      <p:sp>
        <p:nvSpPr>
          <p:cNvPr id="18" name="TextBox 17"/>
          <p:cNvSpPr txBox="1"/>
          <p:nvPr/>
        </p:nvSpPr>
        <p:spPr>
          <a:xfrm>
            <a:off x="72699" y="2085625"/>
            <a:ext cx="2860172" cy="369332"/>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Personal Commute Options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47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132" y="188603"/>
            <a:ext cx="7980868" cy="711591"/>
          </a:xfrm>
        </p:spPr>
        <p:txBody>
          <a:bodyPr/>
          <a:lstStyle/>
          <a:p>
            <a:pPr algn="ctr"/>
            <a:r>
              <a:rPr lang="en-US" dirty="0" smtClean="0">
                <a:latin typeface="Arial" panose="020B0604020202020204" pitchFamily="34" charset="0"/>
                <a:cs typeface="Arial" panose="020B0604020202020204" pitchFamily="34" charset="0"/>
              </a:rPr>
              <a:t>Guaranteed Ride Home</a:t>
            </a:r>
            <a:endParaRPr lang="en-US"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952736" y="938294"/>
            <a:ext cx="8191264" cy="5537215"/>
          </a:xfrm>
        </p:spPr>
        <p:txBody>
          <a:bodyPr>
            <a:normAutofit/>
          </a:bodyPr>
          <a:lstStyle/>
          <a:p>
            <a:pPr marL="0" indent="0" algn="ctr">
              <a:buNone/>
            </a:pPr>
            <a:r>
              <a:rPr lang="en-US" sz="2100" b="1" dirty="0" smtClean="0">
                <a:latin typeface="Arial" panose="020B0604020202020204" pitchFamily="34" charset="0"/>
                <a:cs typeface="Arial" panose="020B0604020202020204" pitchFamily="34" charset="0"/>
              </a:rPr>
              <a:t>Get </a:t>
            </a:r>
            <a:r>
              <a:rPr lang="en-US" sz="2100" b="1" dirty="0">
                <a:latin typeface="Arial" panose="020B0604020202020204" pitchFamily="34" charset="0"/>
                <a:cs typeface="Arial" panose="020B0604020202020204" pitchFamily="34" charset="0"/>
              </a:rPr>
              <a:t>a ride home in the case of an emergency (up to 4 per year). </a:t>
            </a:r>
          </a:p>
          <a:p>
            <a:pPr marL="0" indent="0" algn="ctr">
              <a:buNone/>
            </a:pPr>
            <a:endParaRPr lang="en-US" sz="1100" b="1"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Metro, walking &amp; </a:t>
            </a:r>
            <a:r>
              <a:rPr lang="en-US" sz="2000" dirty="0" smtClean="0">
                <a:latin typeface="Arial" panose="020B0604020202020204" pitchFamily="34" charset="0"/>
                <a:cs typeface="Arial" panose="020B0604020202020204" pitchFamily="34" charset="0"/>
              </a:rPr>
              <a:t>biking - Citizens for Modern Transit:</a:t>
            </a:r>
            <a:endParaRPr lang="en-US" sz="2000" dirty="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Reimburses 80% up to $60. </a:t>
            </a:r>
            <a:endParaRPr lang="en-US" sz="1600" dirty="0">
              <a:latin typeface="Arial" panose="020B0604020202020204" pitchFamily="34" charset="0"/>
              <a:cs typeface="Arial" panose="020B0604020202020204" pitchFamily="34" charset="0"/>
            </a:endParaRPr>
          </a:p>
          <a:p>
            <a:pPr marL="0" indent="0">
              <a:buNone/>
            </a:pPr>
            <a:endParaRPr lang="en-US" sz="800" dirty="0" smtClean="0"/>
          </a:p>
          <a:p>
            <a:r>
              <a:rPr lang="en-US" sz="2000" dirty="0"/>
              <a:t>Bearly Drivers carpool members </a:t>
            </a:r>
            <a:r>
              <a:rPr lang="en-US" sz="2000" dirty="0" smtClean="0"/>
              <a:t>- </a:t>
            </a:r>
            <a:r>
              <a:rPr lang="en-US" sz="2000" dirty="0" err="1" smtClean="0"/>
              <a:t>RideFinders</a:t>
            </a:r>
            <a:r>
              <a:rPr lang="en-US" sz="2000" dirty="0" smtClean="0"/>
              <a:t>:</a:t>
            </a:r>
          </a:p>
          <a:p>
            <a:pPr lvl="1"/>
            <a:r>
              <a:rPr lang="en-US" sz="1600" dirty="0" smtClean="0"/>
              <a:t>Covers 100% up to $125.</a:t>
            </a:r>
          </a:p>
          <a:p>
            <a:pPr marL="457200" lvl="1" indent="0">
              <a:buNone/>
            </a:pPr>
            <a:endParaRPr lang="en-US" sz="800" dirty="0" smtClean="0"/>
          </a:p>
          <a:p>
            <a:r>
              <a:rPr lang="en-US" sz="2000" dirty="0" smtClean="0">
                <a:latin typeface="Arial" panose="020B0604020202020204" pitchFamily="34" charset="0"/>
                <a:cs typeface="Arial" panose="020B0604020202020204" pitchFamily="34" charset="0"/>
              </a:rPr>
              <a:t>Register </a:t>
            </a:r>
            <a:r>
              <a:rPr lang="en-US" sz="2000" dirty="0">
                <a:latin typeface="Arial" panose="020B0604020202020204" pitchFamily="34" charset="0"/>
                <a:cs typeface="Arial" panose="020B0604020202020204" pitchFamily="34" charset="0"/>
              </a:rPr>
              <a:t>for free </a:t>
            </a:r>
            <a:r>
              <a:rPr lang="en-US" sz="2000" dirty="0" smtClean="0">
                <a:latin typeface="Arial" panose="020B0604020202020204" pitchFamily="34" charset="0"/>
                <a:cs typeface="Arial" panose="020B0604020202020204" pitchFamily="34" charset="0"/>
              </a:rPr>
              <a:t>online.</a:t>
            </a: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Learn more </a:t>
            </a:r>
            <a:r>
              <a:rPr lang="en-US" sz="2000" dirty="0" smtClean="0">
                <a:latin typeface="Arial" panose="020B0604020202020204" pitchFamily="34" charset="0"/>
                <a:cs typeface="Arial" panose="020B0604020202020204" pitchFamily="34" charset="0"/>
                <a:hlinkClick r:id="rId3"/>
              </a:rPr>
              <a:t>here</a:t>
            </a:r>
            <a:r>
              <a:rPr lang="en-US" sz="2000" dirty="0" smtClean="0">
                <a:latin typeface="Arial" panose="020B0604020202020204" pitchFamily="34" charset="0"/>
                <a:cs typeface="Arial" panose="020B0604020202020204" pitchFamily="34" charset="0"/>
              </a:rPr>
              <a:t>. </a:t>
            </a:r>
          </a:p>
          <a:p>
            <a:endParaRPr lang="en-US" sz="800" dirty="0" smtClean="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endParaRPr lang="en-US" sz="2000" dirty="0"/>
          </a:p>
          <a:p>
            <a:endParaRPr lang="en-US" sz="2000"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4" t="-3297" r="-2047" b="18827"/>
          <a:stretch/>
        </p:blipFill>
        <p:spPr bwMode="auto">
          <a:xfrm>
            <a:off x="5431971" y="2917371"/>
            <a:ext cx="3766458" cy="394062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rgilberg\AppData\Local\Microsoft\Windows\Temporary Internet Files\Content.Outlook\9GXGQIUD\FullSizeRender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05" y="4356444"/>
            <a:ext cx="4626466" cy="232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4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E103-44B6-CF48-A603-450B58EB7058}"/>
              </a:ext>
            </a:extLst>
          </p:cNvPr>
          <p:cNvSpPr>
            <a:spLocks noGrp="1"/>
          </p:cNvSpPr>
          <p:nvPr>
            <p:ph type="ctrTitle"/>
          </p:nvPr>
        </p:nvSpPr>
        <p:spPr>
          <a:xfrm>
            <a:off x="2920474" y="1223360"/>
            <a:ext cx="5216975" cy="1538013"/>
          </a:xfrm>
        </p:spPr>
        <p:txBody>
          <a:bodyPr>
            <a:noAutofit/>
          </a:bodyPr>
          <a:lstStyle/>
          <a:p>
            <a:r>
              <a:rPr lang="en-US" dirty="0">
                <a:solidFill>
                  <a:schemeClr val="tx2"/>
                </a:solidFill>
              </a:rPr>
              <a:t>Mental Health Resources</a:t>
            </a:r>
          </a:p>
        </p:txBody>
      </p:sp>
      <p:pic>
        <p:nvPicPr>
          <p:cNvPr id="5" name="Graphic 4" descr="Schoolhouse">
            <a:extLst>
              <a:ext uri="{FF2B5EF4-FFF2-40B4-BE49-F238E27FC236}">
                <a16:creationId xmlns:a16="http://schemas.microsoft.com/office/drawing/2014/main" id="{2CA2FC33-80D2-4A41-8C48-5DC2FDF92E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4103" y="2477702"/>
            <a:ext cx="1706187" cy="1706187"/>
          </a:xfrm>
          <a:prstGeom prst="rect">
            <a:avLst/>
          </a:prstGeom>
        </p:spPr>
      </p:pic>
      <p:pic>
        <p:nvPicPr>
          <p:cNvPr id="9" name="Graphic 8" descr="Signpost">
            <a:extLst>
              <a:ext uri="{FF2B5EF4-FFF2-40B4-BE49-F238E27FC236}">
                <a16:creationId xmlns:a16="http://schemas.microsoft.com/office/drawing/2014/main" id="{71BF7494-2880-7F40-8934-380AEC6A7A6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513" y="1649906"/>
            <a:ext cx="1459733" cy="1459733"/>
          </a:xfrm>
          <a:prstGeom prst="rect">
            <a:avLst/>
          </a:prstGeom>
        </p:spPr>
      </p:pic>
      <p:pic>
        <p:nvPicPr>
          <p:cNvPr id="13" name="Graphic 12" descr="Brain in head">
            <a:extLst>
              <a:ext uri="{FF2B5EF4-FFF2-40B4-BE49-F238E27FC236}">
                <a16:creationId xmlns:a16="http://schemas.microsoft.com/office/drawing/2014/main" id="{850B641B-C4D6-D942-8C66-B5A94E6577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00600" y="1135577"/>
            <a:ext cx="1283336" cy="12833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3318" y="2965183"/>
            <a:ext cx="5818472" cy="2613259"/>
          </a:xfrm>
          <a:prstGeom prst="rect">
            <a:avLst/>
          </a:prstGeom>
        </p:spPr>
      </p:pic>
    </p:spTree>
    <p:extLst>
      <p:ext uri="{BB962C8B-B14F-4D97-AF65-F5344CB8AC3E}">
        <p14:creationId xmlns:p14="http://schemas.microsoft.com/office/powerpoint/2010/main" val="1451420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978" y="1212408"/>
            <a:ext cx="7853198" cy="4924397"/>
          </a:xfrm>
        </p:spPr>
        <p:txBody>
          <a:bodyPr>
            <a:normAutofit/>
          </a:bodyPr>
          <a:lstStyle/>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Supports people who use sustainable transportation as their main commute method (Bearly Drivers excluded)</a:t>
            </a:r>
          </a:p>
          <a:p>
            <a:pPr>
              <a:buFont typeface="Arial" panose="020B0604020202020204" pitchFamily="34" charset="0"/>
              <a:buChar char="•"/>
            </a:pPr>
            <a:endParaRPr lang="en-US" sz="8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For </a:t>
            </a:r>
            <a:r>
              <a:rPr lang="en-US" sz="2000" dirty="0">
                <a:latin typeface="Arial" panose="020B0604020202020204" pitchFamily="34" charset="0"/>
                <a:cs typeface="Arial" panose="020B0604020202020204" pitchFamily="34" charset="0"/>
              </a:rPr>
              <a:t>the OCCASIONAL days you </a:t>
            </a:r>
            <a:r>
              <a:rPr lang="en-US" sz="2000" dirty="0" smtClean="0">
                <a:latin typeface="Arial" panose="020B0604020202020204" pitchFamily="34" charset="0"/>
                <a:cs typeface="Arial" panose="020B0604020202020204" pitchFamily="34" charset="0"/>
              </a:rPr>
              <a:t>want </a:t>
            </a:r>
            <a:r>
              <a:rPr lang="en-US" sz="2000" dirty="0">
                <a:latin typeface="Arial" panose="020B0604020202020204" pitchFamily="34" charset="0"/>
                <a:cs typeface="Arial" panose="020B0604020202020204" pitchFamily="34" charset="0"/>
              </a:rPr>
              <a:t>to park on </a:t>
            </a:r>
            <a:r>
              <a:rPr lang="en-US" sz="2000" dirty="0" smtClean="0">
                <a:latin typeface="Arial" panose="020B0604020202020204" pitchFamily="34" charset="0"/>
                <a:cs typeface="Arial" panose="020B0604020202020204" pitchFamily="34" charset="0"/>
              </a:rPr>
              <a:t>campus, enjoy 50% off visitor parking rates</a:t>
            </a:r>
          </a:p>
          <a:p>
            <a:pPr lvl="1">
              <a:buFont typeface="Arial" panose="020B0604020202020204" pitchFamily="34" charset="0"/>
              <a:buChar char="•"/>
            </a:pPr>
            <a:r>
              <a:rPr lang="en-US" sz="1600" dirty="0" smtClean="0">
                <a:latin typeface="Arial" panose="020B0604020202020204" pitchFamily="34" charset="0"/>
                <a:cs typeface="Arial" panose="020B0604020202020204" pitchFamily="34" charset="0"/>
              </a:rPr>
              <a:t>Up to 480 hours annually (counted in 2-hour intervals)</a:t>
            </a:r>
          </a:p>
          <a:p>
            <a:pPr marL="457200" lvl="1" indent="0">
              <a:buNone/>
            </a:pPr>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Sign up as soon as possible since these fill up quickly</a:t>
            </a: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Visit the </a:t>
            </a:r>
            <a:r>
              <a:rPr lang="en-US" sz="2000" dirty="0" smtClean="0">
                <a:latin typeface="Arial" panose="020B0604020202020204" pitchFamily="34" charset="0"/>
                <a:cs typeface="Arial" panose="020B0604020202020204" pitchFamily="34" charset="0"/>
                <a:hlinkClick r:id="rId3"/>
              </a:rPr>
              <a:t>Occasional Parking Program</a:t>
            </a:r>
            <a:r>
              <a:rPr lang="en-US" sz="2000" dirty="0" smtClean="0">
                <a:latin typeface="Arial" panose="020B0604020202020204" pitchFamily="34" charset="0"/>
                <a:cs typeface="Arial" panose="020B0604020202020204" pitchFamily="34" charset="0"/>
              </a:rPr>
              <a:t> page for more details</a:t>
            </a:r>
          </a:p>
          <a:p>
            <a:pPr lvl="1"/>
            <a:endParaRPr lang="en-US" sz="1600" dirty="0" smtClean="0">
              <a:latin typeface="Arial" panose="020B0604020202020204" pitchFamily="34" charset="0"/>
              <a:cs typeface="Arial" panose="020B0604020202020204" pitchFamily="34" charset="0"/>
            </a:endParaRPr>
          </a:p>
          <a:p>
            <a:pPr marL="0" indent="0">
              <a:buNone/>
            </a:pPr>
            <a:endParaRPr lang="en-US" sz="8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sym typeface="Wingdings"/>
            </a:endParaRPr>
          </a:p>
          <a:p>
            <a:pPr marL="0" indent="0">
              <a:buNone/>
            </a:pP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283732" y="369196"/>
            <a:ext cx="7619999" cy="711591"/>
          </a:xfrm>
        </p:spPr>
        <p:txBody>
          <a:bodyPr>
            <a:normAutofit/>
          </a:bodyPr>
          <a:lstStyle/>
          <a:p>
            <a:pPr algn="ctr"/>
            <a:r>
              <a:rPr lang="en-US" dirty="0" smtClean="0">
                <a:latin typeface="Arial" panose="020B0604020202020204" pitchFamily="34" charset="0"/>
                <a:cs typeface="Arial" panose="020B0604020202020204" pitchFamily="34" charset="0"/>
              </a:rPr>
              <a:t>Occasional Parking Program</a:t>
            </a:r>
            <a:endParaRPr lang="en-US" dirty="0">
              <a:latin typeface="Arial" panose="020B0604020202020204" pitchFamily="34" charset="0"/>
              <a:cs typeface="Arial" panose="020B0604020202020204" pitchFamily="34" charset="0"/>
            </a:endParaRPr>
          </a:p>
        </p:txBody>
      </p:sp>
      <p:pic>
        <p:nvPicPr>
          <p:cNvPr id="3074" name="Picture 2" descr="Occasional Parking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582" y="4535648"/>
            <a:ext cx="6709670" cy="207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8" y="498070"/>
            <a:ext cx="8017042" cy="711591"/>
          </a:xfrm>
        </p:spPr>
        <p:txBody>
          <a:bodyPr/>
          <a:lstStyle/>
          <a:p>
            <a:pPr algn="ctr"/>
            <a:r>
              <a:rPr lang="en-US" dirty="0" err="1" smtClean="0">
                <a:latin typeface="Arial" panose="020B0604020202020204" pitchFamily="34" charset="0"/>
                <a:cs typeface="Arial" panose="020B0604020202020204" pitchFamily="34" charset="0"/>
              </a:rPr>
              <a:t>CarShare</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1800" dirty="0" smtClean="0">
                <a:solidFill>
                  <a:schemeClr val="tx1"/>
                </a:solidFill>
                <a:effectLst/>
                <a:latin typeface="Arial" panose="020B0604020202020204" pitchFamily="34" charset="0"/>
                <a:cs typeface="Arial" panose="020B0604020202020204" pitchFamily="34" charset="0"/>
              </a:rPr>
              <a:t>Rent </a:t>
            </a:r>
            <a:r>
              <a:rPr lang="en-US" sz="1800" dirty="0">
                <a:solidFill>
                  <a:schemeClr val="tx1"/>
                </a:solidFill>
                <a:effectLst/>
                <a:latin typeface="Arial" panose="020B0604020202020204" pitchFamily="34" charset="0"/>
                <a:cs typeface="Arial" panose="020B0604020202020204" pitchFamily="34" charset="0"/>
              </a:rPr>
              <a:t>a car 24/7 for $</a:t>
            </a:r>
            <a:r>
              <a:rPr lang="en-US" sz="1800" dirty="0" smtClean="0">
                <a:solidFill>
                  <a:schemeClr val="tx1"/>
                </a:solidFill>
                <a:effectLst/>
                <a:latin typeface="Arial" panose="020B0604020202020204" pitchFamily="34" charset="0"/>
                <a:cs typeface="Arial" panose="020B0604020202020204" pitchFamily="34" charset="0"/>
              </a:rPr>
              <a:t>5/hour from designated </a:t>
            </a:r>
            <a:r>
              <a:rPr lang="en-US" sz="1800" dirty="0">
                <a:solidFill>
                  <a:schemeClr val="tx1"/>
                </a:solidFill>
                <a:effectLst/>
                <a:latin typeface="Arial" panose="020B0604020202020204" pitchFamily="34" charset="0"/>
                <a:cs typeface="Arial" panose="020B0604020202020204" pitchFamily="34" charset="0"/>
              </a:rPr>
              <a:t>spots </a:t>
            </a:r>
            <a:r>
              <a:rPr lang="en-US" sz="1800" dirty="0" smtClean="0">
                <a:solidFill>
                  <a:schemeClr val="tx1"/>
                </a:solidFill>
                <a:effectLst/>
                <a:latin typeface="Arial" panose="020B0604020202020204" pitchFamily="34" charset="0"/>
                <a:cs typeface="Arial" panose="020B0604020202020204" pitchFamily="34" charset="0"/>
              </a:rPr>
              <a:t>on </a:t>
            </a:r>
            <a:r>
              <a:rPr lang="en-US" sz="1800" dirty="0">
                <a:solidFill>
                  <a:schemeClr val="tx1"/>
                </a:solidFill>
                <a:effectLst/>
                <a:latin typeface="Arial" panose="020B0604020202020204" pitchFamily="34" charset="0"/>
                <a:cs typeface="Arial" panose="020B0604020202020204" pitchFamily="34" charset="0"/>
              </a:rPr>
              <a:t>campus!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1126958" y="1173327"/>
            <a:ext cx="7860268" cy="3581456"/>
          </a:xfrm>
        </p:spPr>
        <p:txBody>
          <a:bodyPr>
            <a:normAutofit/>
          </a:bodyPr>
          <a:lstStyle/>
          <a:p>
            <a:r>
              <a:rPr lang="en-US" sz="2000" dirty="0" smtClean="0"/>
              <a:t>Make a reservation online or via the app</a:t>
            </a:r>
          </a:p>
          <a:p>
            <a:pPr lvl="1"/>
            <a:r>
              <a:rPr lang="en-US" sz="1600" dirty="0" smtClean="0"/>
              <a:t>Reserve as far in advance as possible to ensure availability</a:t>
            </a:r>
          </a:p>
          <a:p>
            <a:endParaRPr lang="en-US" sz="600" dirty="0" smtClean="0"/>
          </a:p>
          <a:p>
            <a:r>
              <a:rPr lang="en-US" sz="2000" dirty="0" smtClean="0"/>
              <a:t>FREE </a:t>
            </a:r>
            <a:r>
              <a:rPr lang="en-US" sz="2000" dirty="0"/>
              <a:t>gas (Up to 200 miles/day</a:t>
            </a:r>
            <a:r>
              <a:rPr lang="en-US" sz="2000" dirty="0" smtClean="0"/>
              <a:t>)</a:t>
            </a:r>
            <a:endParaRPr lang="en-US" sz="2000" dirty="0"/>
          </a:p>
          <a:p>
            <a:endParaRPr lang="en-US" sz="600" dirty="0"/>
          </a:p>
          <a:p>
            <a:r>
              <a:rPr lang="en-US" sz="2000" dirty="0"/>
              <a:t>Physical Damage/Liability Protection </a:t>
            </a:r>
            <a:r>
              <a:rPr lang="en-US" sz="2000" dirty="0" smtClean="0"/>
              <a:t>included</a:t>
            </a:r>
            <a:endParaRPr lang="en-US" sz="2000" dirty="0"/>
          </a:p>
          <a:p>
            <a:endParaRPr lang="en-US" sz="600" dirty="0"/>
          </a:p>
          <a:p>
            <a:r>
              <a:rPr lang="en-US" sz="2000" dirty="0"/>
              <a:t>24/7 Member Services &amp; Roadside Assistance </a:t>
            </a:r>
            <a:r>
              <a:rPr lang="en-US" sz="2000" dirty="0" smtClean="0"/>
              <a:t>included</a:t>
            </a:r>
          </a:p>
          <a:p>
            <a:endParaRPr lang="en-US" sz="600" dirty="0" smtClean="0"/>
          </a:p>
          <a:p>
            <a:r>
              <a:rPr lang="en-US" sz="2000" dirty="0" smtClean="0"/>
              <a:t>Department accounts are available</a:t>
            </a:r>
          </a:p>
          <a:p>
            <a:endParaRPr lang="en-US" sz="600" dirty="0" smtClean="0"/>
          </a:p>
          <a:p>
            <a:r>
              <a:rPr lang="en-US" sz="2000" dirty="0" smtClean="0"/>
              <a:t>Learn more and sign up </a:t>
            </a:r>
            <a:r>
              <a:rPr lang="en-US" sz="2000" dirty="0" smtClean="0">
                <a:hlinkClick r:id="rId3"/>
              </a:rPr>
              <a:t>here</a:t>
            </a:r>
            <a:r>
              <a:rPr lang="en-US" sz="2000" dirty="0" smtClean="0"/>
              <a:t>. </a:t>
            </a:r>
          </a:p>
          <a:p>
            <a:pPr lvl="1"/>
            <a:r>
              <a:rPr lang="en-US" sz="1600" dirty="0" smtClean="0"/>
              <a:t>Review the </a:t>
            </a:r>
            <a:r>
              <a:rPr lang="en-US" sz="1600" dirty="0" smtClean="0">
                <a:hlinkClick r:id="rId4"/>
              </a:rPr>
              <a:t>Member Policies </a:t>
            </a:r>
            <a:r>
              <a:rPr lang="en-US" sz="1600" dirty="0" smtClean="0"/>
              <a:t>for important info.</a:t>
            </a:r>
            <a:endParaRPr lang="en-US" sz="1600" dirty="0"/>
          </a:p>
          <a:p>
            <a:pPr marL="0" indent="0">
              <a:buNone/>
            </a:pP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879" r="2386" b="15289"/>
          <a:stretch/>
        </p:blipFill>
        <p:spPr>
          <a:xfrm>
            <a:off x="1273665" y="4561878"/>
            <a:ext cx="2364885" cy="2184844"/>
          </a:xfrm>
          <a:prstGeom prst="rect">
            <a:avLst/>
          </a:prstGeom>
          <a:ln w="6350">
            <a:solidFill>
              <a:schemeClr val="tx1"/>
            </a:solidFill>
          </a:ln>
        </p:spPr>
      </p:pic>
      <p:grpSp>
        <p:nvGrpSpPr>
          <p:cNvPr id="3" name="Group 2"/>
          <p:cNvGrpSpPr/>
          <p:nvPr/>
        </p:nvGrpSpPr>
        <p:grpSpPr>
          <a:xfrm>
            <a:off x="3870230" y="4634284"/>
            <a:ext cx="4662876" cy="2102913"/>
            <a:chOff x="3908330" y="4567144"/>
            <a:chExt cx="4662876" cy="2102913"/>
          </a:xfrm>
        </p:grpSpPr>
        <p:pic>
          <p:nvPicPr>
            <p:cNvPr id="11" name="Picture 10"/>
            <p:cNvPicPr>
              <a:picLocks noChangeAspect="1"/>
            </p:cNvPicPr>
            <p:nvPr/>
          </p:nvPicPr>
          <p:blipFill rotWithShape="1">
            <a:blip r:embed="rId6"/>
            <a:srcRect l="1142" t="2760" r="13334" b="8431"/>
            <a:stretch/>
          </p:blipFill>
          <p:spPr>
            <a:xfrm>
              <a:off x="3908330" y="4567144"/>
              <a:ext cx="4662876" cy="2041557"/>
            </a:xfrm>
            <a:prstGeom prst="rect">
              <a:avLst/>
            </a:prstGeom>
            <a:ln>
              <a:solidFill>
                <a:schemeClr val="tx1"/>
              </a:solidFill>
            </a:ln>
            <a:effectLst/>
          </p:spPr>
        </p:pic>
        <p:sp>
          <p:nvSpPr>
            <p:cNvPr id="7" name="TextBox 6"/>
            <p:cNvSpPr txBox="1"/>
            <p:nvPr/>
          </p:nvSpPr>
          <p:spPr>
            <a:xfrm>
              <a:off x="3908330" y="6023726"/>
              <a:ext cx="4662876" cy="646331"/>
            </a:xfrm>
            <a:prstGeom prst="rect">
              <a:avLst/>
            </a:prstGeom>
            <a:solidFill>
              <a:schemeClr val="bg1">
                <a:lumMod val="85000"/>
              </a:schemeClr>
            </a:solidFill>
            <a:effectLst>
              <a:softEdge rad="635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ccess cars using your membership card.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Reservations required.</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6968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Active Commuter Hub</a:t>
            </a:r>
            <a:br>
              <a:rPr lang="en-US" dirty="0" smtClean="0"/>
            </a:br>
            <a:r>
              <a:rPr lang="en-US" sz="2400" dirty="0" smtClean="0"/>
              <a:t>in the Schnuck Pavilion</a:t>
            </a:r>
            <a:endParaRPr lang="en-US" sz="2400" dirty="0"/>
          </a:p>
        </p:txBody>
      </p:sp>
      <p:sp>
        <p:nvSpPr>
          <p:cNvPr id="3" name="Content Placeholder 2"/>
          <p:cNvSpPr>
            <a:spLocks noGrp="1"/>
          </p:cNvSpPr>
          <p:nvPr>
            <p:ph idx="1"/>
          </p:nvPr>
        </p:nvSpPr>
        <p:spPr>
          <a:xfrm>
            <a:off x="1028700" y="1277945"/>
            <a:ext cx="8048625" cy="5403991"/>
          </a:xfrm>
        </p:spPr>
        <p:txBody>
          <a:bodyPr/>
          <a:lstStyle/>
          <a:p>
            <a:r>
              <a:rPr lang="en-US" sz="2000" dirty="0" smtClean="0">
                <a:hlinkClick r:id="rId2"/>
              </a:rPr>
              <a:t>Commuter Hub </a:t>
            </a:r>
            <a:r>
              <a:rPr lang="en-US" sz="2000" dirty="0" smtClean="0"/>
              <a:t>is available only to members with card access </a:t>
            </a:r>
          </a:p>
          <a:p>
            <a:pPr lvl="1"/>
            <a:r>
              <a:rPr lang="en-US" sz="1600" dirty="0" smtClean="0"/>
              <a:t>Entrance to the Hub as well as private showers requires card access</a:t>
            </a:r>
          </a:p>
          <a:p>
            <a:pPr lvl="1"/>
            <a:r>
              <a:rPr lang="en-US" sz="1600" dirty="0" smtClean="0"/>
              <a:t>Limited memberships available</a:t>
            </a:r>
          </a:p>
          <a:p>
            <a:endParaRPr lang="en-US" sz="800" dirty="0" smtClean="0"/>
          </a:p>
          <a:p>
            <a:r>
              <a:rPr lang="en-US" sz="2000" dirty="0" smtClean="0"/>
              <a:t>Shower stalls - all private &amp; require card access</a:t>
            </a:r>
          </a:p>
          <a:p>
            <a:pPr lvl="1"/>
            <a:r>
              <a:rPr lang="en-US" sz="1600" dirty="0" smtClean="0"/>
              <a:t>Include a </a:t>
            </a:r>
            <a:r>
              <a:rPr lang="en-US" sz="1600" dirty="0"/>
              <a:t>sink, hair </a:t>
            </a:r>
            <a:r>
              <a:rPr lang="en-US" sz="1600" dirty="0" smtClean="0"/>
              <a:t>dryer, bench</a:t>
            </a:r>
            <a:r>
              <a:rPr lang="en-US" sz="1600" dirty="0"/>
              <a:t>, </a:t>
            </a:r>
            <a:r>
              <a:rPr lang="en-US" sz="1600" dirty="0" smtClean="0"/>
              <a:t>hair &amp; </a:t>
            </a:r>
            <a:r>
              <a:rPr lang="en-US" sz="1600" dirty="0"/>
              <a:t>body wash, </a:t>
            </a:r>
            <a:r>
              <a:rPr lang="en-US" sz="1600" dirty="0" smtClean="0"/>
              <a:t>mirror and hooks</a:t>
            </a:r>
          </a:p>
          <a:p>
            <a:endParaRPr lang="en-US" sz="800" dirty="0" smtClean="0"/>
          </a:p>
          <a:p>
            <a:r>
              <a:rPr lang="en-US" sz="2000" dirty="0" smtClean="0"/>
              <a:t>Cubby-style lockers for daily use</a:t>
            </a:r>
          </a:p>
          <a:p>
            <a:endParaRPr lang="en-US" sz="800" dirty="0" smtClean="0"/>
          </a:p>
          <a:p>
            <a:r>
              <a:rPr lang="en-US" sz="2000" dirty="0" smtClean="0"/>
              <a:t>Reserved Z-style lockers </a:t>
            </a:r>
          </a:p>
          <a:p>
            <a:pPr lvl="1"/>
            <a:r>
              <a:rPr lang="en-US" sz="1600" dirty="0" smtClean="0"/>
              <a:t>Reserved for additional fee</a:t>
            </a:r>
          </a:p>
          <a:p>
            <a:pPr lvl="1"/>
            <a:endParaRPr lang="en-US" sz="800" dirty="0" smtClean="0"/>
          </a:p>
          <a:p>
            <a:r>
              <a:rPr lang="en-US" sz="2000" dirty="0"/>
              <a:t>Bike Parts Vending </a:t>
            </a:r>
            <a:r>
              <a:rPr lang="en-US" sz="2000" dirty="0" smtClean="0"/>
              <a:t>Machine</a:t>
            </a:r>
          </a:p>
          <a:p>
            <a:endParaRPr lang="en-US" sz="800" dirty="0"/>
          </a:p>
          <a:p>
            <a:r>
              <a:rPr lang="en-US" sz="2000" dirty="0" smtClean="0"/>
              <a:t>Membership prices per semester:</a:t>
            </a:r>
          </a:p>
          <a:p>
            <a:pPr lvl="1"/>
            <a:r>
              <a:rPr lang="en-US" sz="1600" dirty="0" smtClean="0"/>
              <a:t>$20 Basic - showers and daily cubby locker</a:t>
            </a:r>
          </a:p>
          <a:p>
            <a:pPr lvl="1"/>
            <a:r>
              <a:rPr lang="en-US" sz="1600" dirty="0" smtClean="0"/>
              <a:t>$40 membership + reserved Z-style locker</a:t>
            </a:r>
          </a:p>
          <a:p>
            <a:pPr lvl="1"/>
            <a:r>
              <a:rPr lang="en-US" sz="1600" dirty="0" smtClean="0"/>
              <a:t>Fall, Spring &amp; Summer memberships </a:t>
            </a:r>
            <a:endParaRPr lang="en-US" sz="1600" dirty="0"/>
          </a:p>
          <a:p>
            <a:endParaRPr lang="en-US" dirty="0"/>
          </a:p>
        </p:txBody>
      </p:sp>
      <p:pic>
        <p:nvPicPr>
          <p:cNvPr id="4" name="Picture 3"/>
          <p:cNvPicPr>
            <a:picLocks noChangeAspect="1"/>
          </p:cNvPicPr>
          <p:nvPr/>
        </p:nvPicPr>
        <p:blipFill>
          <a:blip r:embed="rId3"/>
          <a:stretch>
            <a:fillRect/>
          </a:stretch>
        </p:blipFill>
        <p:spPr>
          <a:xfrm>
            <a:off x="7216147" y="3085650"/>
            <a:ext cx="1652172" cy="227551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358339" y="5507835"/>
            <a:ext cx="1696565" cy="1198884"/>
          </a:xfrm>
          <a:prstGeom prst="rect">
            <a:avLst/>
          </a:prstGeom>
          <a:ln>
            <a:solidFill>
              <a:schemeClr val="tx1"/>
            </a:solidFill>
          </a:ln>
        </p:spPr>
      </p:pic>
      <p:pic>
        <p:nvPicPr>
          <p:cNvPr id="6" name="Picture 5"/>
          <p:cNvPicPr>
            <a:picLocks noChangeAspect="1"/>
          </p:cNvPicPr>
          <p:nvPr/>
        </p:nvPicPr>
        <p:blipFill rotWithShape="1">
          <a:blip r:embed="rId5"/>
          <a:srcRect t="5835"/>
          <a:stretch/>
        </p:blipFill>
        <p:spPr>
          <a:xfrm>
            <a:off x="5405798" y="3518024"/>
            <a:ext cx="1653808" cy="1410769"/>
          </a:xfrm>
          <a:prstGeom prst="rect">
            <a:avLst/>
          </a:prstGeom>
          <a:ln>
            <a:solidFill>
              <a:schemeClr val="tx1"/>
            </a:solidFill>
          </a:ln>
        </p:spPr>
      </p:pic>
    </p:spTree>
    <p:extLst>
      <p:ext uri="{BB962C8B-B14F-4D97-AF65-F5344CB8AC3E}">
        <p14:creationId xmlns:p14="http://schemas.microsoft.com/office/powerpoint/2010/main" val="42304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Driving_Change_V2_PPT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5" name="Title 54"/>
          <p:cNvSpPr>
            <a:spLocks noGrp="1"/>
          </p:cNvSpPr>
          <p:nvPr>
            <p:ph type="title"/>
          </p:nvPr>
        </p:nvSpPr>
        <p:spPr>
          <a:xfrm>
            <a:off x="255611" y="324673"/>
            <a:ext cx="7619999" cy="711590"/>
          </a:xfrm>
        </p:spPr>
        <p:txBody>
          <a:bodyPr>
            <a:normAutofit/>
          </a:bodyPr>
          <a:lstStyle/>
          <a:p>
            <a:r>
              <a:rPr lang="en-US" sz="4000" dirty="0" smtClean="0">
                <a:solidFill>
                  <a:schemeClr val="bg1"/>
                </a:solidFill>
              </a:rPr>
              <a:t>YOU HAVE OPTIONS</a:t>
            </a:r>
            <a:endParaRPr lang="en-US" sz="4000" dirty="0">
              <a:solidFill>
                <a:schemeClr val="bg1"/>
              </a:solidFill>
            </a:endParaRPr>
          </a:p>
        </p:txBody>
      </p:sp>
    </p:spTree>
    <p:extLst>
      <p:ext uri="{BB962C8B-B14F-4D97-AF65-F5344CB8AC3E}">
        <p14:creationId xmlns:p14="http://schemas.microsoft.com/office/powerpoint/2010/main" val="3718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6160" r="3858" b="5875"/>
          <a:stretch/>
        </p:blipFill>
        <p:spPr bwMode="auto">
          <a:xfrm>
            <a:off x="2238374" y="5642916"/>
            <a:ext cx="5238901" cy="101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060531" y="1124723"/>
            <a:ext cx="8083469" cy="4523282"/>
          </a:xfrm>
        </p:spPr>
        <p:txBody>
          <a:bodyPr>
            <a:normAutofit/>
          </a:bodyPr>
          <a:lstStyle/>
          <a:p>
            <a:r>
              <a:rPr lang="en-US" sz="2000" dirty="0" smtClean="0"/>
              <a:t>Drastically reduced </a:t>
            </a:r>
            <a:r>
              <a:rPr lang="en-US" sz="2000" dirty="0" smtClean="0">
                <a:hlinkClick r:id="rId4"/>
              </a:rPr>
              <a:t>carpool permit </a:t>
            </a:r>
            <a:r>
              <a:rPr lang="en-US" sz="2000" dirty="0" smtClean="0"/>
              <a:t>– per person monthly cost based on # of carpool members: </a:t>
            </a:r>
          </a:p>
          <a:p>
            <a:pPr lvl="1"/>
            <a:r>
              <a:rPr lang="en-US" sz="1600" dirty="0" smtClean="0"/>
              <a:t>$8.33 for 4 members</a:t>
            </a:r>
          </a:p>
          <a:p>
            <a:pPr lvl="1"/>
            <a:r>
              <a:rPr lang="en-US" sz="1600" dirty="0" smtClean="0"/>
              <a:t>$15 </a:t>
            </a:r>
            <a:r>
              <a:rPr lang="en-US" sz="1600" dirty="0"/>
              <a:t>for 3 members</a:t>
            </a:r>
          </a:p>
          <a:p>
            <a:pPr lvl="1"/>
            <a:r>
              <a:rPr lang="en-US" sz="1600" dirty="0" smtClean="0"/>
              <a:t>$22.50 </a:t>
            </a:r>
            <a:r>
              <a:rPr lang="en-US" sz="1600" dirty="0"/>
              <a:t>for 2 </a:t>
            </a:r>
            <a:r>
              <a:rPr lang="en-US" sz="1600" dirty="0" smtClean="0"/>
              <a:t>members</a:t>
            </a:r>
            <a:endParaRPr lang="en-US" sz="900" dirty="0"/>
          </a:p>
          <a:p>
            <a:endParaRPr lang="en-US" sz="800" dirty="0" smtClean="0"/>
          </a:p>
          <a:p>
            <a:r>
              <a:rPr lang="en-US" sz="2000" dirty="0" smtClean="0"/>
              <a:t>Designated </a:t>
            </a:r>
            <a:r>
              <a:rPr lang="en-US" sz="2000" dirty="0"/>
              <a:t>parking </a:t>
            </a:r>
            <a:r>
              <a:rPr lang="en-US" sz="2000" dirty="0" smtClean="0"/>
              <a:t>spaces</a:t>
            </a:r>
          </a:p>
          <a:p>
            <a:pPr lvl="1"/>
            <a:r>
              <a:rPr lang="en-US" sz="1600" dirty="0" smtClean="0"/>
              <a:t>No more searching for a spot!</a:t>
            </a:r>
            <a:endParaRPr lang="en-US" sz="1600" dirty="0"/>
          </a:p>
          <a:p>
            <a:endParaRPr lang="en-US" sz="800" dirty="0" smtClean="0"/>
          </a:p>
          <a:p>
            <a:r>
              <a:rPr lang="en-US" sz="2000" dirty="0" smtClean="0"/>
              <a:t>FREE </a:t>
            </a:r>
            <a:r>
              <a:rPr lang="en-US" sz="2000" dirty="0" smtClean="0">
                <a:hlinkClick r:id="rId5"/>
              </a:rPr>
              <a:t>Guaranteed Ride Home</a:t>
            </a:r>
            <a:r>
              <a:rPr lang="en-US" sz="2000" dirty="0" smtClean="0"/>
              <a:t>.</a:t>
            </a:r>
          </a:p>
          <a:p>
            <a:pPr lvl="1"/>
            <a:r>
              <a:rPr lang="en-US" sz="1600" dirty="0" smtClean="0"/>
              <a:t>4 free (up to $125) rides home per year in case of emergency.</a:t>
            </a:r>
          </a:p>
          <a:p>
            <a:pPr lvl="1"/>
            <a:endParaRPr lang="en-US" sz="800" dirty="0"/>
          </a:p>
          <a:p>
            <a:r>
              <a:rPr lang="en-US" sz="2000" dirty="0"/>
              <a:t>1 FREE validation permit per month per person.</a:t>
            </a:r>
          </a:p>
          <a:p>
            <a:endParaRPr lang="en-US" sz="800" dirty="0" smtClean="0"/>
          </a:p>
          <a:p>
            <a:r>
              <a:rPr lang="en-US" sz="2000" dirty="0" smtClean="0"/>
              <a:t>Use </a:t>
            </a:r>
            <a:r>
              <a:rPr lang="en-US" sz="2000" dirty="0">
                <a:hlinkClick r:id="rId6"/>
              </a:rPr>
              <a:t>WashU </a:t>
            </a:r>
            <a:r>
              <a:rPr lang="en-US" sz="2000" dirty="0" smtClean="0">
                <a:hlinkClick r:id="rId6"/>
              </a:rPr>
              <a:t>Rides</a:t>
            </a:r>
            <a:r>
              <a:rPr lang="en-US" sz="2000" dirty="0" smtClean="0"/>
              <a:t> to </a:t>
            </a:r>
            <a:r>
              <a:rPr lang="en-US" sz="2000" dirty="0"/>
              <a:t>view commuter lots as well </a:t>
            </a:r>
            <a:r>
              <a:rPr lang="en-US" sz="2000" dirty="0" smtClean="0"/>
              <a:t>as</a:t>
            </a:r>
            <a:r>
              <a:rPr lang="en-US" sz="800" dirty="0" smtClean="0"/>
              <a:t> </a:t>
            </a:r>
            <a:r>
              <a:rPr lang="en-US" sz="2000" dirty="0" smtClean="0"/>
              <a:t>search for carpool matches based on route, schedule &amp; preferences</a:t>
            </a:r>
            <a:endParaRPr lang="en-US" sz="800" dirty="0" smtClean="0"/>
          </a:p>
        </p:txBody>
      </p:sp>
      <p:sp>
        <p:nvSpPr>
          <p:cNvPr id="2" name="Title 1"/>
          <p:cNvSpPr>
            <a:spLocks noGrp="1"/>
          </p:cNvSpPr>
          <p:nvPr>
            <p:ph type="title"/>
          </p:nvPr>
        </p:nvSpPr>
        <p:spPr>
          <a:xfrm>
            <a:off x="1060531" y="293289"/>
            <a:ext cx="8083469" cy="711591"/>
          </a:xfrm>
        </p:spPr>
        <p:txBody>
          <a:bodyPr/>
          <a:lstStyle/>
          <a:p>
            <a:pPr algn="ctr"/>
            <a:r>
              <a:rPr lang="en-US" dirty="0" smtClean="0"/>
              <a:t>Bearly Drivers Carpool</a:t>
            </a:r>
            <a:endParaRPr lang="en-US" dirty="0"/>
          </a:p>
        </p:txBody>
      </p:sp>
      <p:pic>
        <p:nvPicPr>
          <p:cNvPr id="5" name="Picture 4"/>
          <p:cNvPicPr>
            <a:picLocks noChangeAspect="1"/>
          </p:cNvPicPr>
          <p:nvPr/>
        </p:nvPicPr>
        <p:blipFill>
          <a:blip r:embed="rId7"/>
          <a:stretch>
            <a:fillRect/>
          </a:stretch>
        </p:blipFill>
        <p:spPr>
          <a:xfrm>
            <a:off x="5219287" y="1542632"/>
            <a:ext cx="3623320" cy="2452593"/>
          </a:xfrm>
          <a:prstGeom prst="rect">
            <a:avLst/>
          </a:prstGeom>
          <a:ln>
            <a:solidFill>
              <a:schemeClr val="tx1"/>
            </a:solidFill>
          </a:ln>
        </p:spPr>
      </p:pic>
      <p:sp>
        <p:nvSpPr>
          <p:cNvPr id="4" name="TextBox 3"/>
          <p:cNvSpPr txBox="1"/>
          <p:nvPr/>
        </p:nvSpPr>
        <p:spPr>
          <a:xfrm>
            <a:off x="6476784" y="1556139"/>
            <a:ext cx="2153382" cy="338554"/>
          </a:xfrm>
          <a:prstGeom prst="rect">
            <a:avLst/>
          </a:prstGeom>
          <a:solidFill>
            <a:schemeClr val="bg1">
              <a:lumMod val="85000"/>
            </a:schemeClr>
          </a:solidFill>
          <a:effectLst>
            <a:softEdge rad="1270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Carpool matches</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525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732" y="205584"/>
            <a:ext cx="7619999" cy="711591"/>
          </a:xfrm>
        </p:spPr>
        <p:txBody>
          <a:bodyPr/>
          <a:lstStyle/>
          <a:p>
            <a:pPr algn="ctr"/>
            <a:r>
              <a:rPr lang="en-US" dirty="0" smtClean="0"/>
              <a:t>Metro: You Can Do It!</a:t>
            </a:r>
            <a:endParaRPr lang="en-US" dirty="0"/>
          </a:p>
        </p:txBody>
      </p:sp>
      <p:sp>
        <p:nvSpPr>
          <p:cNvPr id="3" name="Content Placeholder 2"/>
          <p:cNvSpPr>
            <a:spLocks noGrp="1"/>
          </p:cNvSpPr>
          <p:nvPr>
            <p:ph idx="1"/>
          </p:nvPr>
        </p:nvSpPr>
        <p:spPr>
          <a:xfrm>
            <a:off x="1171280" y="1010781"/>
            <a:ext cx="7732451" cy="5403991"/>
          </a:xfrm>
        </p:spPr>
        <p:txBody>
          <a:bodyPr>
            <a:normAutofit/>
          </a:bodyPr>
          <a:lstStyle/>
          <a:p>
            <a:r>
              <a:rPr lang="en-US" sz="2000" dirty="0">
                <a:latin typeface="Arial" panose="020B0604020202020204" pitchFamily="34" charset="0"/>
                <a:cs typeface="Arial" panose="020B0604020202020204" pitchFamily="34" charset="0"/>
              </a:rPr>
              <a:t>FREE for benefits-eligible </a:t>
            </a:r>
            <a:r>
              <a:rPr lang="en-US" sz="2000" dirty="0" smtClean="0">
                <a:latin typeface="Arial" panose="020B0604020202020204" pitchFamily="34" charset="0"/>
                <a:cs typeface="Arial" panose="020B0604020202020204" pitchFamily="34" charset="0"/>
              </a:rPr>
              <a:t>faculty/staff</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&amp; </a:t>
            </a:r>
            <a:r>
              <a:rPr lang="en-US" sz="2000" dirty="0">
                <a:latin typeface="Arial" panose="020B0604020202020204" pitchFamily="34" charset="0"/>
                <a:cs typeface="Arial" panose="020B0604020202020204" pitchFamily="34" charset="0"/>
              </a:rPr>
              <a:t>full-time </a:t>
            </a:r>
            <a:r>
              <a:rPr lang="en-US" sz="2000" dirty="0" smtClean="0">
                <a:latin typeface="Arial" panose="020B0604020202020204" pitchFamily="34" charset="0"/>
                <a:cs typeface="Arial" panose="020B0604020202020204" pitchFamily="34" charset="0"/>
              </a:rPr>
              <a:t>students</a:t>
            </a: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Request Metro U-Pass </a:t>
            </a:r>
            <a:r>
              <a:rPr lang="en-US" sz="1600" dirty="0" smtClean="0">
                <a:latin typeface="Arial" panose="020B0604020202020204" pitchFamily="34" charset="0"/>
                <a:cs typeface="Arial" panose="020B0604020202020204" pitchFamily="34" charset="0"/>
                <a:hlinkClick r:id="rId2"/>
              </a:rPr>
              <a:t>online</a:t>
            </a:r>
            <a:endParaRPr lang="en-US" sz="1600" dirty="0">
              <a:latin typeface="Arial" panose="020B0604020202020204" pitchFamily="34" charset="0"/>
              <a:cs typeface="Arial" panose="020B0604020202020204" pitchFamily="34" charset="0"/>
            </a:endParaRPr>
          </a:p>
          <a:p>
            <a:endParaRPr lang="en-US" sz="800" dirty="0" smtClean="0"/>
          </a:p>
          <a:p>
            <a:r>
              <a:rPr lang="en-US" sz="2000" dirty="0" err="1" smtClean="0"/>
              <a:t>MetroLink</a:t>
            </a:r>
            <a:r>
              <a:rPr lang="en-US" sz="2000" dirty="0" smtClean="0"/>
              <a:t> stations on Danforth (at </a:t>
            </a:r>
            <a:r>
              <a:rPr lang="en-US" sz="2000" dirty="0" err="1" smtClean="0"/>
              <a:t>Skinker</a:t>
            </a:r>
            <a:r>
              <a:rPr lang="en-US" sz="2000" dirty="0" smtClean="0"/>
              <a:t> &amp; Big Bend), North, West and Med Campuses</a:t>
            </a:r>
          </a:p>
          <a:p>
            <a:endParaRPr lang="en-US" sz="800" dirty="0" smtClean="0"/>
          </a:p>
          <a:p>
            <a:r>
              <a:rPr lang="en-US" sz="2000" dirty="0" smtClean="0">
                <a:hlinkClick r:id="rId3"/>
              </a:rPr>
              <a:t>Park &amp; Ride </a:t>
            </a:r>
            <a:r>
              <a:rPr lang="en-US" sz="2000" dirty="0" smtClean="0"/>
              <a:t>lots if you don’t live near a stop</a:t>
            </a:r>
          </a:p>
          <a:p>
            <a:pPr lvl="1"/>
            <a:r>
              <a:rPr lang="en-US" sz="1600" dirty="0" smtClean="0"/>
              <a:t>Park at a train station and commute directly to campus</a:t>
            </a:r>
          </a:p>
          <a:p>
            <a:pPr marL="457200" lvl="1" indent="0">
              <a:buNone/>
            </a:pPr>
            <a:endParaRPr lang="en-US" sz="800" dirty="0" smtClean="0"/>
          </a:p>
          <a:p>
            <a:r>
              <a:rPr lang="en-US" sz="2000" dirty="0">
                <a:hlinkClick r:id="rId4"/>
              </a:rPr>
              <a:t>Bike &amp; </a:t>
            </a:r>
            <a:r>
              <a:rPr lang="en-US" sz="2000" dirty="0" smtClean="0">
                <a:hlinkClick r:id="rId4"/>
              </a:rPr>
              <a:t>ride</a:t>
            </a:r>
            <a:r>
              <a:rPr lang="en-US" sz="2000" dirty="0" smtClean="0"/>
              <a:t> - Bring your bike on the train/bus</a:t>
            </a:r>
          </a:p>
          <a:p>
            <a:endParaRPr lang="en-US" sz="800" dirty="0"/>
          </a:p>
          <a:p>
            <a:r>
              <a:rPr lang="en-US" sz="2000" dirty="0" smtClean="0"/>
              <a:t>Use along with </a:t>
            </a:r>
            <a:r>
              <a:rPr lang="en-US" sz="2000" dirty="0" err="1" smtClean="0"/>
              <a:t>WashU’s</a:t>
            </a:r>
            <a:r>
              <a:rPr lang="en-US" sz="2000" dirty="0" smtClean="0"/>
              <a:t> transportation support programs</a:t>
            </a:r>
          </a:p>
          <a:p>
            <a:endParaRPr lang="en-US" sz="800" dirty="0" smtClean="0"/>
          </a:p>
          <a:p>
            <a:pPr marL="742950" lvl="2" indent="-342900"/>
            <a:endParaRPr lang="en-US" sz="4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14" t="7004" r="2253" b="7768"/>
          <a:stretch/>
        </p:blipFill>
        <p:spPr>
          <a:xfrm>
            <a:off x="945437" y="4618447"/>
            <a:ext cx="7958294" cy="1943101"/>
          </a:xfrm>
          <a:prstGeom prst="rect">
            <a:avLst/>
          </a:prstGeom>
          <a:effectLst>
            <a:softEdge rad="63500"/>
          </a:effectLst>
        </p:spPr>
      </p:pic>
    </p:spTree>
    <p:extLst>
      <p:ext uri="{BB962C8B-B14F-4D97-AF65-F5344CB8AC3E}">
        <p14:creationId xmlns:p14="http://schemas.microsoft.com/office/powerpoint/2010/main" val="28652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203200" y="780793"/>
            <a:ext cx="8747617" cy="5924804"/>
          </a:xfrm>
          <a:prstGeom prst="rect">
            <a:avLst/>
          </a:prstGeom>
        </p:spPr>
      </p:pic>
      <p:sp>
        <p:nvSpPr>
          <p:cNvPr id="6" name="Title 1"/>
          <p:cNvSpPr>
            <a:spLocks noGrp="1"/>
          </p:cNvSpPr>
          <p:nvPr>
            <p:ph type="title"/>
          </p:nvPr>
        </p:nvSpPr>
        <p:spPr>
          <a:xfrm>
            <a:off x="203201" y="47643"/>
            <a:ext cx="8747616" cy="711591"/>
          </a:xfrm>
          <a:noFill/>
        </p:spPr>
        <p:txBody>
          <a:bodyPr/>
          <a:lstStyle/>
          <a:p>
            <a:pPr algn="ctr"/>
            <a:r>
              <a:rPr lang="en-US" dirty="0" err="1" smtClean="0">
                <a:latin typeface="Arial" panose="020B0604020202020204" pitchFamily="34" charset="0"/>
                <a:cs typeface="Arial" panose="020B0604020202020204" pitchFamily="34" charset="0"/>
              </a:rPr>
              <a:t>MetroLink</a:t>
            </a:r>
            <a:r>
              <a:rPr lang="en-US" dirty="0" smtClean="0">
                <a:latin typeface="Arial" panose="020B0604020202020204" pitchFamily="34" charset="0"/>
                <a:cs typeface="Arial" panose="020B0604020202020204" pitchFamily="34" charset="0"/>
              </a:rPr>
              <a:t> Stations and Park &amp; Rides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87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487" y="141913"/>
            <a:ext cx="8183987" cy="711591"/>
          </a:xfrm>
        </p:spPr>
        <p:txBody>
          <a:bodyPr>
            <a:normAutofit/>
          </a:bodyPr>
          <a:lstStyle/>
          <a:p>
            <a:pPr algn="ctr"/>
            <a:r>
              <a:rPr lang="en-US" dirty="0" smtClean="0">
                <a:latin typeface="Arial" panose="020B0604020202020204" pitchFamily="34" charset="0"/>
                <a:cs typeface="Arial" panose="020B0604020202020204" pitchFamily="34" charset="0"/>
              </a:rPr>
              <a:t>Cycling</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61030" y="689774"/>
            <a:ext cx="8073444" cy="4028069"/>
          </a:xfrm>
        </p:spPr>
        <p:txBody>
          <a:bodyPr>
            <a:normAutofit/>
          </a:bodyPr>
          <a:lstStyle/>
          <a:p>
            <a:pPr marL="0" indent="0">
              <a:buNone/>
            </a:pPr>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FREE bike registration for Danforth employees/students</a:t>
            </a:r>
          </a:p>
          <a:p>
            <a:endParaRPr lang="en-US" sz="8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Buy </a:t>
            </a:r>
            <a:r>
              <a:rPr lang="en-US" sz="2000" dirty="0">
                <a:latin typeface="Arial" panose="020B0604020202020204" pitchFamily="34" charset="0"/>
                <a:cs typeface="Arial" panose="020B0604020202020204" pitchFamily="34" charset="0"/>
              </a:rPr>
              <a:t>a discounted </a:t>
            </a:r>
            <a:r>
              <a:rPr lang="en-US" sz="2000" dirty="0" smtClean="0">
                <a:latin typeface="Arial" panose="020B0604020202020204" pitchFamily="34" charset="0"/>
                <a:cs typeface="Arial" panose="020B0604020202020204" pitchFamily="34" charset="0"/>
              </a:rPr>
              <a:t>Kryptonite U-Lock </a:t>
            </a:r>
            <a:r>
              <a:rPr lang="en-US" sz="2000" dirty="0">
                <a:latin typeface="Arial" panose="020B0604020202020204" pitchFamily="34" charset="0"/>
                <a:cs typeface="Arial" panose="020B0604020202020204" pitchFamily="34" charset="0"/>
              </a:rPr>
              <a:t>from </a:t>
            </a:r>
            <a:r>
              <a:rPr lang="en-US" sz="2000" dirty="0" smtClean="0">
                <a:latin typeface="Arial" panose="020B0604020202020204" pitchFamily="34" charset="0"/>
                <a:cs typeface="Arial" panose="020B0604020202020204" pitchFamily="34" charset="0"/>
              </a:rPr>
              <a:t>WUPD</a:t>
            </a:r>
            <a:endParaRPr lang="en-US" sz="2000" dirty="0">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2000" dirty="0" smtClean="0"/>
              <a:t>Free bike events, maintenance tune-ups</a:t>
            </a:r>
            <a:r>
              <a:rPr lang="en-US" sz="2000" dirty="0"/>
              <a:t>, workshops, </a:t>
            </a:r>
            <a:r>
              <a:rPr lang="en-US" sz="2000" dirty="0" smtClean="0"/>
              <a:t>bike rides, giveaways </a:t>
            </a:r>
            <a:r>
              <a:rPr lang="en-US" sz="2000" dirty="0"/>
              <a:t>and </a:t>
            </a:r>
            <a:r>
              <a:rPr lang="en-US" sz="2000" dirty="0" smtClean="0"/>
              <a:t>more during Active Transportation Month (ATM)</a:t>
            </a:r>
          </a:p>
          <a:p>
            <a:pPr lvl="1"/>
            <a:r>
              <a:rPr lang="en-US" sz="1600" dirty="0" smtClean="0"/>
              <a:t>ATM is every April &amp; October</a:t>
            </a: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Campus </a:t>
            </a:r>
            <a:r>
              <a:rPr lang="en-US" sz="2000" dirty="0">
                <a:latin typeface="Arial" panose="020B0604020202020204" pitchFamily="34" charset="0"/>
                <a:cs typeface="Arial" panose="020B0604020202020204" pitchFamily="34" charset="0"/>
              </a:rPr>
              <a:t>Fix-It stations for basic bike </a:t>
            </a:r>
            <a:r>
              <a:rPr lang="en-US" sz="2000" dirty="0" smtClean="0">
                <a:latin typeface="Arial" panose="020B0604020202020204" pitchFamily="34" charset="0"/>
                <a:cs typeface="Arial" panose="020B0604020202020204" pitchFamily="34" charset="0"/>
              </a:rPr>
              <a:t>maintenance/repairs</a:t>
            </a:r>
          </a:p>
          <a:p>
            <a:endParaRPr lang="en-US" sz="800" dirty="0" smtClean="0">
              <a:latin typeface="Arial" panose="020B0604020202020204" pitchFamily="34" charset="0"/>
              <a:cs typeface="Arial" panose="020B0604020202020204" pitchFamily="34" charset="0"/>
            </a:endParaRPr>
          </a:p>
          <a:p>
            <a:r>
              <a:rPr lang="en-US" sz="2000" dirty="0"/>
              <a:t>Pass people/bikes on the left.</a:t>
            </a:r>
          </a:p>
          <a:p>
            <a:pPr lvl="1"/>
            <a:r>
              <a:rPr lang="en-US" sz="1600" dirty="0"/>
              <a:t>Alert people with “on your left” and/or a bike bell.</a:t>
            </a:r>
          </a:p>
          <a:p>
            <a:endParaRPr lang="en-US" sz="2000" dirty="0"/>
          </a:p>
          <a:p>
            <a:endParaRPr lang="en-US" sz="2000" dirty="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7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pPr marL="0" indent="0">
              <a:buNone/>
            </a:pPr>
            <a:endParaRPr lang="en-US" sz="2000" dirty="0" smtClean="0">
              <a:latin typeface="Arial" panose="020B0604020202020204" pitchFamily="34" charset="0"/>
              <a:cs typeface="Arial" panose="020B0604020202020204" pitchFamily="34" charset="0"/>
            </a:endParaRPr>
          </a:p>
        </p:txBody>
      </p:sp>
      <p:sp>
        <p:nvSpPr>
          <p:cNvPr id="9" name="TextBox 8"/>
          <p:cNvSpPr txBox="1"/>
          <p:nvPr/>
        </p:nvSpPr>
        <p:spPr>
          <a:xfrm>
            <a:off x="591994" y="6187188"/>
            <a:ext cx="8542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6600"/>
                </a:solidFill>
                <a:effectLst/>
                <a:uLnTx/>
                <a:uFillTx/>
                <a:latin typeface="Calibri"/>
                <a:ea typeface="+mn-ea"/>
                <a:cs typeface="+mn-cs"/>
              </a:rPr>
              <a:t>“. . .I rode </a:t>
            </a:r>
            <a:r>
              <a:rPr kumimoji="0" lang="en-US" sz="1600" b="0" i="1" u="none" strike="noStrike" kern="1200" cap="none" spc="0" normalizeH="0" baseline="0" noProof="0" dirty="0">
                <a:ln>
                  <a:noFill/>
                </a:ln>
                <a:solidFill>
                  <a:srgbClr val="FF6600"/>
                </a:solidFill>
                <a:effectLst/>
                <a:uLnTx/>
                <a:uFillTx/>
                <a:latin typeface="Calibri"/>
                <a:ea typeface="+mn-ea"/>
                <a:cs typeface="+mn-cs"/>
              </a:rPr>
              <a:t>my bike to work today. You gave me just the push I needed to try it. I was able to make it to work in the same amount of time it took me in a car yesterday, due to the flow of traffic</a:t>
            </a:r>
            <a:r>
              <a:rPr kumimoji="0" lang="en-US" sz="1600" b="0" i="1" u="none" strike="noStrike" kern="1200" cap="none" spc="0" normalizeH="0" baseline="0" noProof="0" dirty="0" smtClean="0">
                <a:ln>
                  <a:noFill/>
                </a:ln>
                <a:solidFill>
                  <a:srgbClr val="FF6600"/>
                </a:solidFill>
                <a:effectLst/>
                <a:uLnTx/>
                <a:uFillTx/>
                <a:latin typeface="Calibri"/>
                <a:ea typeface="+mn-ea"/>
                <a:cs typeface="+mn-cs"/>
              </a:rPr>
              <a:t>. . .” - Jena </a:t>
            </a:r>
            <a:endParaRPr kumimoji="0" lang="en-US" sz="1600" b="0" i="1" u="none" strike="noStrike" kern="1200" cap="none" spc="0" normalizeH="0" baseline="0" noProof="0" dirty="0">
              <a:ln>
                <a:noFill/>
              </a:ln>
              <a:solidFill>
                <a:srgbClr val="FF6600"/>
              </a:solidFill>
              <a:effectLst/>
              <a:uLnTx/>
              <a:uFillTx/>
              <a:latin typeface="Calibri"/>
              <a:ea typeface="+mn-ea"/>
              <a:cs typeface="+mn-cs"/>
            </a:endParaRPr>
          </a:p>
        </p:txBody>
      </p:sp>
      <p:grpSp>
        <p:nvGrpSpPr>
          <p:cNvPr id="13" name="Group 12"/>
          <p:cNvGrpSpPr/>
          <p:nvPr/>
        </p:nvGrpSpPr>
        <p:grpSpPr>
          <a:xfrm>
            <a:off x="1061031" y="4315000"/>
            <a:ext cx="7650890" cy="1778641"/>
            <a:chOff x="820720" y="4218921"/>
            <a:chExt cx="6057645" cy="1765693"/>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250" t="29299" r="7813"/>
            <a:stretch/>
          </p:blipFill>
          <p:spPr>
            <a:xfrm>
              <a:off x="820721" y="4218921"/>
              <a:ext cx="6057644" cy="1765693"/>
            </a:xfrm>
            <a:prstGeom prst="rect">
              <a:avLst/>
            </a:prstGeom>
            <a:ln>
              <a:solidFill>
                <a:schemeClr val="tx1"/>
              </a:solidFill>
            </a:ln>
          </p:spPr>
        </p:pic>
        <p:sp>
          <p:nvSpPr>
            <p:cNvPr id="15" name="TextBox 14"/>
            <p:cNvSpPr txBox="1"/>
            <p:nvPr/>
          </p:nvSpPr>
          <p:spPr>
            <a:xfrm>
              <a:off x="820720" y="4218921"/>
              <a:ext cx="6057645" cy="369333"/>
            </a:xfrm>
            <a:prstGeom prst="rect">
              <a:avLst/>
            </a:prstGeom>
            <a:solidFill>
              <a:schemeClr val="bg1">
                <a:lumMod val="95000"/>
              </a:schemeClr>
            </a:solidFill>
            <a:effectLst>
              <a:softEdge rad="635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Go multimodal &amp; bring your bike on the train or bus!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6780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732" y="215837"/>
            <a:ext cx="7619999" cy="711591"/>
          </a:xfrm>
        </p:spPr>
        <p:txBody>
          <a:bodyPr/>
          <a:lstStyle/>
          <a:p>
            <a:pPr algn="ctr"/>
            <a:r>
              <a:rPr lang="en-US" dirty="0" smtClean="0"/>
              <a:t>WashU Shuttles</a:t>
            </a:r>
            <a:endParaRPr lang="en-US" dirty="0"/>
          </a:p>
        </p:txBody>
      </p:sp>
      <p:sp>
        <p:nvSpPr>
          <p:cNvPr id="3" name="Content Placeholder 2"/>
          <p:cNvSpPr>
            <a:spLocks noGrp="1"/>
          </p:cNvSpPr>
          <p:nvPr>
            <p:ph idx="1"/>
          </p:nvPr>
        </p:nvSpPr>
        <p:spPr>
          <a:xfrm>
            <a:off x="1209675" y="1112583"/>
            <a:ext cx="7686675" cy="5403991"/>
          </a:xfrm>
        </p:spPr>
        <p:txBody>
          <a:bodyPr/>
          <a:lstStyle/>
          <a:p>
            <a:pPr lvl="0"/>
            <a:r>
              <a:rPr lang="en-US" sz="2000" dirty="0" smtClean="0"/>
              <a:t>Numerous </a:t>
            </a:r>
            <a:r>
              <a:rPr lang="en-US" sz="2000" dirty="0" smtClean="0">
                <a:hlinkClick r:id="rId2"/>
              </a:rPr>
              <a:t>WashU shuttles </a:t>
            </a:r>
            <a:r>
              <a:rPr lang="en-US" sz="2000" dirty="0" smtClean="0"/>
              <a:t>that serve Danforth campuses and surrounding neighborhoods </a:t>
            </a:r>
          </a:p>
          <a:p>
            <a:pPr lvl="1"/>
            <a:r>
              <a:rPr lang="en-US" sz="1200" dirty="0" smtClean="0"/>
              <a:t>Visit shuttle page to view all routes, schedules and more</a:t>
            </a:r>
          </a:p>
          <a:p>
            <a:endParaRPr lang="en-US" sz="800" dirty="0"/>
          </a:p>
          <a:p>
            <a:r>
              <a:rPr lang="en-US" sz="2000" dirty="0" smtClean="0"/>
              <a:t>Check real-time shuttle locations on the WashU Mobile App</a:t>
            </a:r>
            <a:endParaRPr lang="en-US" sz="1600" dirty="0" smtClean="0"/>
          </a:p>
          <a:p>
            <a:pPr lvl="0"/>
            <a:endParaRPr lang="en-US" sz="800" dirty="0"/>
          </a:p>
          <a:p>
            <a:r>
              <a:rPr lang="en-US" sz="2000" dirty="0" smtClean="0"/>
              <a:t>Stay updated on campus shuttle alerts &amp; changes:</a:t>
            </a:r>
          </a:p>
          <a:p>
            <a:pPr lvl="1"/>
            <a:r>
              <a:rPr lang="en-US" sz="1600" dirty="0"/>
              <a:t>For urgent alerts, like last-minute re-routes and delays, sign up for text alerts by texting “WUSHUTTLES” (case sensitive) to </a:t>
            </a:r>
            <a:r>
              <a:rPr lang="en-US" sz="1600" dirty="0" smtClean="0"/>
              <a:t>888777</a:t>
            </a:r>
          </a:p>
          <a:p>
            <a:pPr lvl="1"/>
            <a:r>
              <a:rPr lang="en-US" sz="1600" dirty="0" smtClean="0"/>
              <a:t>Subscribe </a:t>
            </a:r>
            <a:r>
              <a:rPr lang="en-US" sz="1600" dirty="0"/>
              <a:t>to the </a:t>
            </a:r>
            <a:r>
              <a:rPr lang="en-US" sz="1600" u="sng" dirty="0">
                <a:hlinkClick r:id="rId3"/>
              </a:rPr>
              <a:t>shuttle email list</a:t>
            </a:r>
            <a:r>
              <a:rPr lang="en-US" sz="1600" dirty="0"/>
              <a:t> for non-urgent shuttle </a:t>
            </a:r>
            <a:r>
              <a:rPr lang="en-US" sz="1600" dirty="0" smtClean="0"/>
              <a:t>updates</a:t>
            </a:r>
            <a:endParaRPr lang="en-US" sz="1600" dirty="0"/>
          </a:p>
        </p:txBody>
      </p:sp>
      <p:pic>
        <p:nvPicPr>
          <p:cNvPr id="8" name="Picture 7"/>
          <p:cNvPicPr>
            <a:picLocks noChangeAspect="1"/>
          </p:cNvPicPr>
          <p:nvPr/>
        </p:nvPicPr>
        <p:blipFill>
          <a:blip r:embed="rId4"/>
          <a:stretch>
            <a:fillRect/>
          </a:stretch>
        </p:blipFill>
        <p:spPr>
          <a:xfrm>
            <a:off x="1359694" y="5051227"/>
            <a:ext cx="3543300" cy="1605084"/>
          </a:xfrm>
          <a:prstGeom prst="rect">
            <a:avLst/>
          </a:prstGeom>
        </p:spPr>
      </p:pic>
      <p:pic>
        <p:nvPicPr>
          <p:cNvPr id="9" name="Picture 8"/>
          <p:cNvPicPr>
            <a:picLocks noChangeAspect="1"/>
          </p:cNvPicPr>
          <p:nvPr/>
        </p:nvPicPr>
        <p:blipFill>
          <a:blip r:embed="rId5"/>
          <a:stretch>
            <a:fillRect/>
          </a:stretch>
        </p:blipFill>
        <p:spPr>
          <a:xfrm>
            <a:off x="5053012" y="4079013"/>
            <a:ext cx="3543299" cy="1610916"/>
          </a:xfrm>
          <a:prstGeom prst="rect">
            <a:avLst/>
          </a:prstGeom>
        </p:spPr>
      </p:pic>
    </p:spTree>
    <p:extLst>
      <p:ext uri="{BB962C8B-B14F-4D97-AF65-F5344CB8AC3E}">
        <p14:creationId xmlns:p14="http://schemas.microsoft.com/office/powerpoint/2010/main" val="198486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6832" y="5330714"/>
            <a:ext cx="8136898" cy="7115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FF6600"/>
                </a:solidFill>
                <a:effectLst>
                  <a:reflection blurRad="6350" stA="22000" endA="300" endPos="24000" dir="5400000" sy="-100000" algn="bl" rotWithShape="0"/>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79646">
                  <a:lumMod val="75000"/>
                </a:srgbClr>
              </a:solidFill>
              <a:effectLst>
                <a:reflection blurRad="6350" stA="22000" endA="300" endPos="24000" dir="5400000" sy="-100000" algn="bl" rotWithShape="0"/>
              </a:effectLst>
              <a:uLnTx/>
              <a:uFillTx/>
              <a:latin typeface="Arial"/>
              <a:ea typeface="+mj-ea"/>
              <a:cs typeface="Arial"/>
            </a:endParaRPr>
          </a:p>
        </p:txBody>
      </p:sp>
      <p:sp>
        <p:nvSpPr>
          <p:cNvPr id="7" name="Content Placeholder 2"/>
          <p:cNvSpPr txBox="1">
            <a:spLocks/>
          </p:cNvSpPr>
          <p:nvPr/>
        </p:nvSpPr>
        <p:spPr>
          <a:xfrm>
            <a:off x="175366" y="255131"/>
            <a:ext cx="8728364" cy="6053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p:cNvSpPr txBox="1">
            <a:spLocks/>
          </p:cNvSpPr>
          <p:nvPr/>
        </p:nvSpPr>
        <p:spPr>
          <a:xfrm>
            <a:off x="766832" y="3003712"/>
            <a:ext cx="8377168" cy="16085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rgbClr val="FF6600"/>
                </a:solidFill>
                <a:effectLst/>
                <a:uLnTx/>
                <a:uFillTx/>
                <a:latin typeface="Arial" panose="020B0604020202020204" pitchFamily="34" charset="0"/>
                <a:ea typeface="+mn-ea"/>
                <a:cs typeface="Arial" panose="020B0604020202020204" pitchFamily="34" charset="0"/>
                <a:hlinkClick r:id="rId2"/>
              </a:rPr>
              <a:t>parking.wustl.edu/</a:t>
            </a:r>
            <a:r>
              <a:rPr kumimoji="0" lang="en-US" sz="2800" b="1" i="0" u="none" strike="noStrike" kern="1200" cap="none" spc="0" normalizeH="0" baseline="0" noProof="0" dirty="0" err="1" smtClean="0">
                <a:ln>
                  <a:noFill/>
                </a:ln>
                <a:solidFill>
                  <a:srgbClr val="FF6600"/>
                </a:solidFill>
                <a:effectLst/>
                <a:uLnTx/>
                <a:uFillTx/>
                <a:latin typeface="Arial" panose="020B0604020202020204" pitchFamily="34" charset="0"/>
                <a:ea typeface="+mn-ea"/>
                <a:cs typeface="Arial" panose="020B0604020202020204" pitchFamily="34" charset="0"/>
                <a:hlinkClick r:id="rId2"/>
              </a:rPr>
              <a:t>smartcommute</a:t>
            </a:r>
            <a:endParaRPr kumimoji="0" lang="en-US" sz="2800" b="1" i="0" u="none" strike="noStrike" kern="1200" cap="none" spc="0" normalizeH="0" baseline="0" noProof="0" dirty="0" smtClean="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09431" y="4026456"/>
            <a:ext cx="8734568"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Becca Gilberg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Sustainable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Transportation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Coordinator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Parking &amp; Transportation Services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rgilberg@wustl.edu</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Parking questions: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hlinkClick r:id="rId4"/>
              </a:rPr>
              <a:t>parktrans@wustl.edu</a:t>
            </a:r>
            <a:endParaRPr kumimoji="0" lang="en-US" sz="2000" b="0" i="0" u="sng"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314-935-5601</a:t>
            </a:r>
            <a:endParaRPr kumimoji="0" lang="en-US" sz="2000" b="0" i="0" u="sng"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a:spLocks noGrp="1"/>
          </p:cNvSpPr>
          <p:nvPr>
            <p:ph type="title"/>
          </p:nvPr>
        </p:nvSpPr>
        <p:spPr>
          <a:xfrm>
            <a:off x="1231074" y="413053"/>
            <a:ext cx="7619999" cy="711591"/>
          </a:xfrm>
        </p:spPr>
        <p:txBody>
          <a:bodyPr/>
          <a:lstStyle/>
          <a:p>
            <a:pPr algn="ctr"/>
            <a:r>
              <a:rPr lang="en-US" sz="4000" dirty="0" smtClean="0"/>
              <a:t>Want to learn more?</a:t>
            </a:r>
            <a:endParaRPr lang="en-US" sz="4000" dirty="0"/>
          </a:p>
        </p:txBody>
      </p:sp>
      <p:sp>
        <p:nvSpPr>
          <p:cNvPr id="5" name="TextBox 4"/>
          <p:cNvSpPr txBox="1"/>
          <p:nvPr/>
        </p:nvSpPr>
        <p:spPr>
          <a:xfrm>
            <a:off x="1009473" y="1639782"/>
            <a:ext cx="8134527" cy="10618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Check out our smart commute page to learn more about sustainable transportation options, support programs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1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tips/resources.</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059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75418-64D6-1245-8502-7069D2842849}"/>
              </a:ext>
            </a:extLst>
          </p:cNvPr>
          <p:cNvSpPr>
            <a:spLocks noGrp="1"/>
          </p:cNvSpPr>
          <p:nvPr>
            <p:ph type="title"/>
          </p:nvPr>
        </p:nvSpPr>
        <p:spPr>
          <a:xfrm>
            <a:off x="192024" y="1645921"/>
            <a:ext cx="2125980" cy="1342208"/>
          </a:xfrm>
        </p:spPr>
        <p:txBody>
          <a:bodyPr anchor="t">
            <a:normAutofit fontScale="90000"/>
          </a:bodyPr>
          <a:lstStyle/>
          <a:p>
            <a:r>
              <a:rPr lang="en-US" sz="3300" b="1" dirty="0" err="1"/>
              <a:t>Habif</a:t>
            </a:r>
            <a:r>
              <a:rPr lang="en-US" sz="3300" b="1" dirty="0"/>
              <a:t> Health and Wellness Center</a:t>
            </a:r>
          </a:p>
        </p:txBody>
      </p:sp>
      <p:pic>
        <p:nvPicPr>
          <p:cNvPr id="8" name="Picture Placeholder 7" descr="A close up of a flower garden in front of a brick building&#10;&#10;Description automatically generated">
            <a:extLst>
              <a:ext uri="{FF2B5EF4-FFF2-40B4-BE49-F238E27FC236}">
                <a16:creationId xmlns:a16="http://schemas.microsoft.com/office/drawing/2014/main" id="{804C274F-4B0B-3440-B65E-D280D5F9386A}"/>
              </a:ext>
            </a:extLst>
          </p:cNvPr>
          <p:cNvPicPr>
            <a:picLocks noGrp="1" noChangeAspect="1"/>
          </p:cNvPicPr>
          <p:nvPr>
            <p:ph type="pic" idx="1"/>
          </p:nvPr>
        </p:nvPicPr>
        <p:blipFill>
          <a:blip r:embed="rId3"/>
          <a:srcRect t="19845" b="19845"/>
          <a:stretch>
            <a:fillRect/>
          </a:stretch>
        </p:blipFill>
        <p:spPr/>
      </p:pic>
      <p:sp>
        <p:nvSpPr>
          <p:cNvPr id="6" name="Text Placeholder 5">
            <a:extLst>
              <a:ext uri="{FF2B5EF4-FFF2-40B4-BE49-F238E27FC236}">
                <a16:creationId xmlns:a16="http://schemas.microsoft.com/office/drawing/2014/main" id="{4465102C-B54F-3B46-AEED-CA57766E28B3}"/>
              </a:ext>
            </a:extLst>
          </p:cNvPr>
          <p:cNvSpPr>
            <a:spLocks noGrp="1"/>
          </p:cNvSpPr>
          <p:nvPr>
            <p:ph type="body" sz="half" idx="2"/>
          </p:nvPr>
        </p:nvSpPr>
        <p:spPr>
          <a:xfrm>
            <a:off x="192024" y="3216492"/>
            <a:ext cx="2125980" cy="653381"/>
          </a:xfrm>
        </p:spPr>
        <p:txBody>
          <a:bodyPr>
            <a:normAutofit/>
          </a:bodyPr>
          <a:lstStyle/>
          <a:p>
            <a:r>
              <a:rPr lang="en-US" sz="3000" dirty="0"/>
              <a:t>South 40</a:t>
            </a:r>
          </a:p>
        </p:txBody>
      </p:sp>
      <p:sp>
        <p:nvSpPr>
          <p:cNvPr id="5" name="Text Placeholder 5">
            <a:extLst>
              <a:ext uri="{FF2B5EF4-FFF2-40B4-BE49-F238E27FC236}">
                <a16:creationId xmlns:a16="http://schemas.microsoft.com/office/drawing/2014/main" id="{459F03A0-A94E-4F40-B678-77131A151444}"/>
              </a:ext>
            </a:extLst>
          </p:cNvPr>
          <p:cNvSpPr txBox="1">
            <a:spLocks/>
          </p:cNvSpPr>
          <p:nvPr/>
        </p:nvSpPr>
        <p:spPr>
          <a:xfrm>
            <a:off x="192024" y="3869872"/>
            <a:ext cx="2125980" cy="653381"/>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pPr defTabSz="685800" fontAlgn="auto">
              <a:spcBef>
                <a:spcPts val="900"/>
              </a:spcBef>
              <a:spcAft>
                <a:spcPts val="0"/>
              </a:spcAft>
              <a:buClr>
                <a:srgbClr val="5B9BD5"/>
              </a:buClr>
            </a:pPr>
            <a:r>
              <a:rPr lang="en-US" sz="1800" dirty="0">
                <a:latin typeface="Calibri" panose="020F0502020204030204"/>
              </a:rPr>
              <a:t>Monday  - Friday: 8am – 5pm</a:t>
            </a:r>
          </a:p>
          <a:p>
            <a:pPr defTabSz="685800" fontAlgn="auto">
              <a:spcBef>
                <a:spcPts val="900"/>
              </a:spcBef>
              <a:spcAft>
                <a:spcPts val="0"/>
              </a:spcAft>
              <a:buClr>
                <a:srgbClr val="5B9BD5"/>
              </a:buClr>
            </a:pPr>
            <a:r>
              <a:rPr lang="en-US" sz="1800" dirty="0">
                <a:latin typeface="Calibri" panose="020F0502020204030204"/>
              </a:rPr>
              <a:t>habif.wustl.edu</a:t>
            </a:r>
          </a:p>
        </p:txBody>
      </p:sp>
    </p:spTree>
    <p:extLst>
      <p:ext uri="{BB962C8B-B14F-4D97-AF65-F5344CB8AC3E}">
        <p14:creationId xmlns:p14="http://schemas.microsoft.com/office/powerpoint/2010/main" val="1345173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43075"/>
            <a:ext cx="9144000" cy="1714500"/>
          </a:xfrm>
        </p:spPr>
        <p:txBody>
          <a:bodyPr>
            <a:normAutofit fontScale="90000"/>
          </a:bodyPr>
          <a:lstStyle/>
          <a:p>
            <a:pPr algn="ctr">
              <a:lnSpc>
                <a:spcPct val="150000"/>
              </a:lnSpc>
            </a:pPr>
            <a:r>
              <a:rPr lang="fr-FR" sz="6000" dirty="0">
                <a:latin typeface="Source Sans Pro Black" panose="020B0803030403020204" pitchFamily="34" charset="0"/>
                <a:ea typeface="Source Sans Pro Black" panose="020B0803030403020204" pitchFamily="34" charset="0"/>
              </a:rPr>
              <a:t>SUSTAINABILITY AT WASHU</a:t>
            </a:r>
            <a:r>
              <a:rPr lang="fr-FR" dirty="0">
                <a:latin typeface="Source Sans Pro Black" panose="020B0803030403020204" pitchFamily="34" charset="0"/>
                <a:ea typeface="Source Sans Pro Black" panose="020B0803030403020204" pitchFamily="34" charset="0"/>
              </a:rPr>
              <a:t/>
            </a:r>
            <a:br>
              <a:rPr lang="fr-FR" dirty="0">
                <a:latin typeface="Source Sans Pro Black" panose="020B0803030403020204" pitchFamily="34" charset="0"/>
                <a:ea typeface="Source Sans Pro Black" panose="020B0803030403020204" pitchFamily="34" charset="0"/>
              </a:rPr>
            </a:br>
            <a:r>
              <a:rPr lang="fr-FR" sz="3975" dirty="0">
                <a:latin typeface="Source Sans Pro Black" panose="020B0803030403020204" pitchFamily="34" charset="0"/>
                <a:ea typeface="Source Sans Pro Black" panose="020B0803030403020204" pitchFamily="34" charset="0"/>
              </a:rPr>
              <a:t>VISION 2030</a:t>
            </a:r>
            <a:endParaRPr lang="fr-FR" dirty="0">
              <a:latin typeface="Source Sans Pro Black" panose="020B0803030403020204" pitchFamily="34" charset="0"/>
              <a:ea typeface="Source Sans Pro Black" panose="020B0803030403020204" pitchFamily="34" charset="0"/>
            </a:endParaRPr>
          </a:p>
        </p:txBody>
      </p:sp>
      <p:sp>
        <p:nvSpPr>
          <p:cNvPr id="6" name="Text Placeholder 5"/>
          <p:cNvSpPr>
            <a:spLocks noGrp="1"/>
          </p:cNvSpPr>
          <p:nvPr>
            <p:ph type="body" idx="1"/>
          </p:nvPr>
        </p:nvSpPr>
        <p:spPr>
          <a:xfrm>
            <a:off x="488515" y="3457575"/>
            <a:ext cx="8229600" cy="2331799"/>
          </a:xfrm>
        </p:spPr>
        <p:txBody>
          <a:bodyPr>
            <a:normAutofit fontScale="92500" lnSpcReduction="10000"/>
          </a:bodyPr>
          <a:lstStyle/>
          <a:p>
            <a:pPr algn="just">
              <a:lnSpc>
                <a:spcPct val="120000"/>
              </a:lnSpc>
            </a:pPr>
            <a:r>
              <a:rPr lang="en-US" sz="2700" b="1" i="1" dirty="0">
                <a:latin typeface="Source Sans Pro Light" panose="020B0403030403020204" pitchFamily="34" charset="0"/>
                <a:ea typeface="Source Sans Pro Light" panose="020B0403030403020204" pitchFamily="34" charset="0"/>
              </a:rPr>
              <a:t>Highly ambitious targets are an essential step in addressing climate change, biodiversity loss, and global pollution with the sense of urgency that science suggests is required to limit the devastating impacts on human and environmental systems. </a:t>
            </a:r>
          </a:p>
          <a:p>
            <a:pPr>
              <a:lnSpc>
                <a:spcPct val="120000"/>
              </a:lnSpc>
            </a:pPr>
            <a:endParaRPr lang="en-US" i="1"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1033295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382" y="851243"/>
            <a:ext cx="7182854" cy="531495"/>
          </a:xfrm>
        </p:spPr>
        <p:txBody>
          <a:bodyPr>
            <a:normAutofit fontScale="90000"/>
          </a:bodyPr>
          <a:lstStyle/>
          <a:p>
            <a:r>
              <a:rPr lang="en-US" b="1" dirty="0" smtClean="0">
                <a:latin typeface="Source Sans Pro" panose="020B0503030403020204" pitchFamily="34" charset="0"/>
                <a:ea typeface="Source Sans Pro" panose="020B0503030403020204" pitchFamily="34" charset="0"/>
              </a:rPr>
              <a:t>DEFINITIONS OF SUSTAINABILITY</a:t>
            </a:r>
            <a:endParaRPr lang="en-US" b="1" dirty="0">
              <a:latin typeface="Source Sans Pro" panose="020B0503030403020204" pitchFamily="34" charset="0"/>
              <a:ea typeface="Source Sans Pro" panose="020B0503030403020204" pitchFamily="34" charset="0"/>
            </a:endParaRPr>
          </a:p>
        </p:txBody>
      </p:sp>
      <p:sp>
        <p:nvSpPr>
          <p:cNvPr id="20" name="TextBox 19"/>
          <p:cNvSpPr txBox="1"/>
          <p:nvPr/>
        </p:nvSpPr>
        <p:spPr>
          <a:xfrm>
            <a:off x="342238" y="2495527"/>
            <a:ext cx="8289524" cy="3393237"/>
          </a:xfrm>
          <a:prstGeom prst="rect">
            <a:avLst/>
          </a:prstGeom>
          <a:noFill/>
        </p:spPr>
        <p:txBody>
          <a:bodyPr wrap="square" rtlCol="0">
            <a:spAutoFit/>
          </a:bodyPr>
          <a:lstStyle/>
          <a:p>
            <a:pPr defTabSz="342900" eaLnBrk="1" fontAlgn="auto" hangingPunct="1">
              <a:spcBef>
                <a:spcPts val="0"/>
              </a:spcBef>
              <a:spcAft>
                <a:spcPts val="0"/>
              </a:spcAft>
              <a:defRPr/>
            </a:pPr>
            <a:r>
              <a:rPr lang="en-US" sz="1650" b="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Sustainability is the ability to meet the needs of the present without compromising the ability of future generations to meet their own needs. </a:t>
            </a:r>
          </a:p>
          <a:p>
            <a:pPr defTabSz="342900" eaLnBrk="1" fontAlgn="auto" hangingPunct="1">
              <a:spcBef>
                <a:spcPts val="0"/>
              </a:spcBef>
              <a:spcAft>
                <a:spcPts val="0"/>
              </a:spcAft>
              <a:defRPr/>
            </a:pPr>
            <a:r>
              <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	United Nations World Commission on Environment and Development</a:t>
            </a:r>
            <a:br>
              <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br>
            <a:endPar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endParaRPr>
          </a:p>
          <a:p>
            <a:pPr defTabSz="342900" eaLnBrk="1" fontAlgn="auto" hangingPunct="1">
              <a:spcBef>
                <a:spcPts val="0"/>
              </a:spcBef>
              <a:spcAft>
                <a:spcPts val="0"/>
              </a:spcAft>
              <a:defRPr/>
            </a:pPr>
            <a:endParaRPr lang="en-US" sz="1650" b="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endParaRPr>
          </a:p>
          <a:p>
            <a:pPr defTabSz="342900" eaLnBrk="1" fontAlgn="auto" hangingPunct="1">
              <a:spcBef>
                <a:spcPts val="0"/>
              </a:spcBef>
              <a:spcAft>
                <a:spcPts val="0"/>
              </a:spcAft>
              <a:defRPr/>
            </a:pPr>
            <a:r>
              <a:rPr lang="en-US" sz="1650" b="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Sustainability is the capacity to improve the quality of human life while living within the carrying capacity of the Earth’s supporting eco-systems.</a:t>
            </a:r>
          </a:p>
          <a:p>
            <a:pPr defTabSz="342900" eaLnBrk="1" fontAlgn="auto" hangingPunct="1">
              <a:spcBef>
                <a:spcPts val="0"/>
              </a:spcBef>
              <a:spcAft>
                <a:spcPts val="0"/>
              </a:spcAft>
              <a:defRPr/>
            </a:pPr>
            <a:r>
              <a:rPr lang="en-US" sz="1650" b="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	</a:t>
            </a:r>
            <a:r>
              <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International Union for Conservation of Nature</a:t>
            </a:r>
          </a:p>
          <a:p>
            <a:pPr defTabSz="342900" eaLnBrk="1" fontAlgn="auto" hangingPunct="1">
              <a:spcBef>
                <a:spcPts val="0"/>
              </a:spcBef>
              <a:spcAft>
                <a:spcPts val="0"/>
              </a:spcAft>
              <a:defRPr/>
            </a:pPr>
            <a:endPar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endParaRPr>
          </a:p>
          <a:p>
            <a:pPr defTabSz="342900" eaLnBrk="1" fontAlgn="auto" hangingPunct="1">
              <a:spcBef>
                <a:spcPts val="0"/>
              </a:spcBef>
              <a:spcAft>
                <a:spcPts val="0"/>
              </a:spcAft>
              <a:defRPr/>
            </a:pPr>
            <a:endParaRPr lang="en-US" sz="1650" i="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endParaRPr>
          </a:p>
          <a:p>
            <a:pPr defTabSz="342900" eaLnBrk="1" fontAlgn="auto" hangingPunct="1">
              <a:spcBef>
                <a:spcPts val="0"/>
              </a:spcBef>
              <a:spcAft>
                <a:spcPts val="0"/>
              </a:spcAft>
              <a:defRPr/>
            </a:pPr>
            <a:r>
              <a:rPr lang="en-US" sz="1650" b="1" dirty="0">
                <a:solidFill>
                  <a:srgbClr val="69787B"/>
                </a:solidFill>
                <a:latin typeface="Source Sans Pro" panose="020B0503030403020204" pitchFamily="34" charset="0"/>
                <a:ea typeface="Source Sans Pro" panose="020B0503030403020204" pitchFamily="34" charset="0"/>
                <a:cs typeface="Arial" panose="020B0604020202020204" pitchFamily="34" charset="0"/>
                <a:sym typeface="Calibri"/>
              </a:rPr>
              <a:t>The Office of Sustainability advocates for policies and practices that maximize and value social, environmental and financial outcomes.</a:t>
            </a:r>
          </a:p>
          <a:p>
            <a:pPr defTabSz="342900" eaLnBrk="1" fontAlgn="auto" hangingPunct="1">
              <a:spcBef>
                <a:spcPts val="0"/>
              </a:spcBef>
              <a:spcAft>
                <a:spcPts val="0"/>
              </a:spcAft>
              <a:defRPr/>
            </a:pPr>
            <a:endParaRPr lang="en-US" sz="1650" i="1" dirty="0">
              <a:solidFill>
                <a:prstClr val="black"/>
              </a:solidFill>
              <a:latin typeface="Calibri"/>
              <a:ea typeface="+mn-ea"/>
              <a:cs typeface="Arial" panose="020B0604020202020204" pitchFamily="34" charset="0"/>
              <a:sym typeface="Calibri"/>
            </a:endParaRPr>
          </a:p>
        </p:txBody>
      </p:sp>
    </p:spTree>
    <p:extLst>
      <p:ext uri="{BB962C8B-B14F-4D97-AF65-F5344CB8AC3E}">
        <p14:creationId xmlns:p14="http://schemas.microsoft.com/office/powerpoint/2010/main" val="306032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981" y="806798"/>
            <a:ext cx="5569004" cy="531495"/>
          </a:xfrm>
        </p:spPr>
        <p:txBody>
          <a:bodyPr>
            <a:normAutofit fontScale="90000"/>
          </a:bodyPr>
          <a:lstStyle/>
          <a:p>
            <a:r>
              <a:rPr lang="en-US" dirty="0"/>
              <a:t>Office of Sustainability</a:t>
            </a:r>
          </a:p>
        </p:txBody>
      </p:sp>
      <p:sp>
        <p:nvSpPr>
          <p:cNvPr id="20" name="TextBox 19"/>
          <p:cNvSpPr txBox="1"/>
          <p:nvPr/>
        </p:nvSpPr>
        <p:spPr>
          <a:xfrm>
            <a:off x="2299495" y="4065264"/>
            <a:ext cx="2105891" cy="1500411"/>
          </a:xfrm>
          <a:prstGeom prst="rect">
            <a:avLst/>
          </a:prstGeom>
          <a:noFill/>
        </p:spPr>
        <p:txBody>
          <a:bodyPr wrap="square" rtlCol="0">
            <a:spAutoFit/>
          </a:bodyPr>
          <a:lstStyle/>
          <a:p>
            <a:pPr algn="ctr" defTabSz="685800" eaLnBrk="1" fontAlgn="auto" hangingPunct="1">
              <a:spcBef>
                <a:spcPts val="0"/>
              </a:spcBef>
              <a:spcAft>
                <a:spcPts val="0"/>
              </a:spcAft>
              <a:defRPr/>
            </a:pPr>
            <a:r>
              <a:rPr lang="en-US" sz="1350" b="1" dirty="0">
                <a:solidFill>
                  <a:prstClr val="black"/>
                </a:solidFill>
                <a:latin typeface="Calibri" panose="020F0502020204030204"/>
                <a:ea typeface="+mn-ea"/>
                <a:cs typeface="Calibri"/>
                <a:sym typeface="Calibri"/>
              </a:rPr>
              <a:t>Cassie </a:t>
            </a:r>
            <a:r>
              <a:rPr lang="en-US" sz="1350" b="1" dirty="0" err="1">
                <a:solidFill>
                  <a:prstClr val="black"/>
                </a:solidFill>
                <a:latin typeface="Calibri" panose="020F0502020204030204"/>
                <a:ea typeface="+mn-ea"/>
                <a:cs typeface="Calibri"/>
                <a:sym typeface="Calibri"/>
              </a:rPr>
              <a:t>Hage</a:t>
            </a:r>
            <a:endParaRPr lang="en-US" sz="1350" b="1" dirty="0">
              <a:solidFill>
                <a:prstClr val="black"/>
              </a:solidFill>
              <a:latin typeface="Calibri" panose="020F0502020204030204"/>
              <a:ea typeface="+mn-ea"/>
              <a:cs typeface="Calibri"/>
              <a:sym typeface="Calibri"/>
            </a:endParaRPr>
          </a:p>
          <a:p>
            <a:pPr algn="ctr" defTabSz="685800" eaLnBrk="1" fontAlgn="auto" hangingPunct="1">
              <a:spcBef>
                <a:spcPts val="0"/>
              </a:spcBef>
              <a:spcAft>
                <a:spcPts val="0"/>
              </a:spcAft>
              <a:defRPr/>
            </a:pPr>
            <a:r>
              <a:rPr lang="en-US" sz="1200" dirty="0">
                <a:solidFill>
                  <a:prstClr val="black"/>
                </a:solidFill>
                <a:latin typeface="Calibri" panose="020F0502020204030204"/>
                <a:ea typeface="+mn-ea"/>
                <a:cs typeface="Calibri"/>
                <a:sym typeface="Calibri"/>
              </a:rPr>
              <a:t>Assistant Director</a:t>
            </a:r>
          </a:p>
          <a:p>
            <a:pPr algn="ctr" defTabSz="685800" eaLnBrk="1" fontAlgn="auto" hangingPunct="1">
              <a:spcBef>
                <a:spcPts val="0"/>
              </a:spcBef>
              <a:spcAft>
                <a:spcPts val="0"/>
              </a:spcAft>
              <a:defRPr/>
            </a:pPr>
            <a:endParaRPr lang="en-US" sz="1200" i="1" dirty="0">
              <a:solidFill>
                <a:prstClr val="black"/>
              </a:solidFill>
              <a:latin typeface="Calibri" panose="020F0502020204030204"/>
              <a:ea typeface="+mn-ea"/>
              <a:cs typeface="Calibri"/>
              <a:sym typeface="Calibri"/>
            </a:endParaRPr>
          </a:p>
          <a:p>
            <a:pPr algn="ctr" defTabSz="685800" eaLnBrk="1" fontAlgn="auto" hangingPunct="1">
              <a:spcBef>
                <a:spcPts val="0"/>
              </a:spcBef>
              <a:spcAft>
                <a:spcPts val="0"/>
              </a:spcAft>
              <a:defRPr/>
            </a:pPr>
            <a:endParaRPr lang="en-US" sz="1200" i="1" dirty="0">
              <a:solidFill>
                <a:prstClr val="black"/>
              </a:solidFill>
              <a:latin typeface="Calibri" panose="020F0502020204030204"/>
              <a:ea typeface="+mn-ea"/>
              <a:cs typeface="Calibri"/>
              <a:sym typeface="Calibri"/>
            </a:endParaRPr>
          </a:p>
          <a:p>
            <a:pPr defTabSz="685800" eaLnBrk="1" fontAlgn="auto" hangingPunct="1">
              <a:spcBef>
                <a:spcPts val="0"/>
              </a:spcBef>
              <a:spcAft>
                <a:spcPts val="0"/>
              </a:spcAft>
              <a:defRPr/>
            </a:pPr>
            <a:r>
              <a:rPr lang="en-US" sz="1050" i="1" dirty="0">
                <a:solidFill>
                  <a:prstClr val="black"/>
                </a:solidFill>
                <a:latin typeface="Calibri" panose="020F0502020204030204"/>
                <a:ea typeface="+mn-ea"/>
                <a:cs typeface="Calibri"/>
                <a:sym typeface="Calibri"/>
              </a:rPr>
              <a:t>Waste management, sustainable purchasing, campus culture change, emergent opportunities, green events &amp; green offices</a:t>
            </a:r>
          </a:p>
        </p:txBody>
      </p:sp>
      <p:sp>
        <p:nvSpPr>
          <p:cNvPr id="21" name="TextBox 20"/>
          <p:cNvSpPr txBox="1"/>
          <p:nvPr/>
        </p:nvSpPr>
        <p:spPr>
          <a:xfrm>
            <a:off x="4723609" y="4004075"/>
            <a:ext cx="2022890" cy="1338828"/>
          </a:xfrm>
          <a:prstGeom prst="rect">
            <a:avLst/>
          </a:prstGeom>
          <a:noFill/>
        </p:spPr>
        <p:txBody>
          <a:bodyPr wrap="square" rtlCol="0">
            <a:spAutoFit/>
          </a:bodyPr>
          <a:lstStyle/>
          <a:p>
            <a:pPr algn="ctr" defTabSz="685800" eaLnBrk="1" fontAlgn="auto" hangingPunct="1">
              <a:spcBef>
                <a:spcPts val="0"/>
              </a:spcBef>
              <a:spcAft>
                <a:spcPts val="0"/>
              </a:spcAft>
              <a:defRPr/>
            </a:pPr>
            <a:r>
              <a:rPr lang="en-US" sz="1350" b="1" dirty="0">
                <a:solidFill>
                  <a:prstClr val="black"/>
                </a:solidFill>
                <a:latin typeface="Calibri" panose="020F0502020204030204"/>
                <a:ea typeface="+mn-ea"/>
                <a:cs typeface="Calibri"/>
                <a:sym typeface="Calibri"/>
              </a:rPr>
              <a:t>Michelle Patterson</a:t>
            </a:r>
          </a:p>
          <a:p>
            <a:pPr algn="ctr" defTabSz="685800" eaLnBrk="1" fontAlgn="auto" hangingPunct="1">
              <a:spcBef>
                <a:spcPts val="0"/>
              </a:spcBef>
              <a:spcAft>
                <a:spcPts val="0"/>
              </a:spcAft>
              <a:defRPr/>
            </a:pPr>
            <a:r>
              <a:rPr lang="en-US" sz="1200" dirty="0">
                <a:solidFill>
                  <a:prstClr val="black"/>
                </a:solidFill>
                <a:latin typeface="Calibri" panose="020F0502020204030204"/>
                <a:ea typeface="+mn-ea"/>
                <a:cs typeface="Calibri"/>
                <a:sym typeface="Calibri"/>
              </a:rPr>
              <a:t>Internship Coordinator and Business Manager</a:t>
            </a:r>
          </a:p>
          <a:p>
            <a:pPr algn="ctr" defTabSz="685800" eaLnBrk="1" fontAlgn="auto" hangingPunct="1">
              <a:spcBef>
                <a:spcPts val="0"/>
              </a:spcBef>
              <a:spcAft>
                <a:spcPts val="0"/>
              </a:spcAft>
              <a:defRPr/>
            </a:pPr>
            <a:endParaRPr lang="en-US" sz="1200" i="1" dirty="0">
              <a:solidFill>
                <a:prstClr val="black"/>
              </a:solidFill>
              <a:latin typeface="Calibri" panose="020F0502020204030204"/>
              <a:ea typeface="+mn-ea"/>
              <a:cs typeface="Calibri"/>
              <a:sym typeface="Calibri"/>
            </a:endParaRPr>
          </a:p>
          <a:p>
            <a:pPr defTabSz="685800" eaLnBrk="1" fontAlgn="auto" hangingPunct="1">
              <a:spcBef>
                <a:spcPts val="0"/>
              </a:spcBef>
              <a:spcAft>
                <a:spcPts val="0"/>
              </a:spcAft>
              <a:defRPr/>
            </a:pPr>
            <a:r>
              <a:rPr lang="en-US" sz="1050" i="1" dirty="0">
                <a:solidFill>
                  <a:prstClr val="black"/>
                </a:solidFill>
                <a:latin typeface="Calibri" panose="020F0502020204030204"/>
                <a:ea typeface="+mn-ea"/>
                <a:cs typeface="Calibri"/>
                <a:sym typeface="Calibri"/>
              </a:rPr>
              <a:t>Internship program coordination, project and event support, business manager</a:t>
            </a:r>
          </a:p>
        </p:txBody>
      </p:sp>
      <p:sp>
        <p:nvSpPr>
          <p:cNvPr id="22" name="TextBox 21"/>
          <p:cNvSpPr txBox="1"/>
          <p:nvPr/>
        </p:nvSpPr>
        <p:spPr>
          <a:xfrm>
            <a:off x="193539" y="4065264"/>
            <a:ext cx="1994884" cy="1338828"/>
          </a:xfrm>
          <a:prstGeom prst="rect">
            <a:avLst/>
          </a:prstGeom>
          <a:noFill/>
        </p:spPr>
        <p:txBody>
          <a:bodyPr wrap="square" rtlCol="0">
            <a:spAutoFit/>
          </a:bodyPr>
          <a:lstStyle/>
          <a:p>
            <a:pPr algn="ctr" defTabSz="685800" eaLnBrk="1" fontAlgn="auto" hangingPunct="1">
              <a:spcBef>
                <a:spcPts val="0"/>
              </a:spcBef>
              <a:spcAft>
                <a:spcPts val="0"/>
              </a:spcAft>
              <a:defRPr/>
            </a:pPr>
            <a:r>
              <a:rPr lang="en-US" sz="1350" b="1" dirty="0">
                <a:solidFill>
                  <a:prstClr val="black"/>
                </a:solidFill>
                <a:latin typeface="Calibri" panose="020F0502020204030204"/>
                <a:ea typeface="+mn-ea"/>
                <a:cs typeface="Calibri"/>
                <a:sym typeface="Calibri"/>
              </a:rPr>
              <a:t>Aamna Anwer</a:t>
            </a:r>
          </a:p>
          <a:p>
            <a:pPr algn="ctr" defTabSz="685800" eaLnBrk="1" fontAlgn="auto" hangingPunct="1">
              <a:spcBef>
                <a:spcPts val="0"/>
              </a:spcBef>
              <a:spcAft>
                <a:spcPts val="0"/>
              </a:spcAft>
              <a:defRPr/>
            </a:pPr>
            <a:r>
              <a:rPr lang="en-US" sz="1200" dirty="0">
                <a:solidFill>
                  <a:prstClr val="black"/>
                </a:solidFill>
                <a:latin typeface="Calibri" panose="020F0502020204030204"/>
                <a:ea typeface="+mn-ea"/>
                <a:cs typeface="Calibri"/>
                <a:sym typeface="Calibri"/>
              </a:rPr>
              <a:t>Sustainability Coordinator</a:t>
            </a:r>
          </a:p>
          <a:p>
            <a:pPr algn="ctr" defTabSz="685800" eaLnBrk="1" fontAlgn="auto" hangingPunct="1">
              <a:spcBef>
                <a:spcPts val="0"/>
              </a:spcBef>
              <a:spcAft>
                <a:spcPts val="0"/>
              </a:spcAft>
              <a:defRPr/>
            </a:pPr>
            <a:endParaRPr lang="en-US" sz="1200" kern="0" dirty="0">
              <a:solidFill>
                <a:prstClr val="black"/>
              </a:solidFill>
              <a:latin typeface="Calibri" panose="020F0502020204030204"/>
              <a:cs typeface="Calibri"/>
              <a:sym typeface="Calibri"/>
            </a:endParaRPr>
          </a:p>
          <a:p>
            <a:pPr algn="ctr" defTabSz="685800" eaLnBrk="1" fontAlgn="auto" hangingPunct="1">
              <a:spcBef>
                <a:spcPts val="0"/>
              </a:spcBef>
              <a:spcAft>
                <a:spcPts val="0"/>
              </a:spcAft>
              <a:defRPr/>
            </a:pPr>
            <a:endParaRPr lang="en-US" sz="1200" kern="0" dirty="0">
              <a:solidFill>
                <a:prstClr val="black"/>
              </a:solidFill>
              <a:latin typeface="Calibri" panose="020F0502020204030204"/>
              <a:cs typeface="Calibri"/>
              <a:sym typeface="Calibri"/>
            </a:endParaRPr>
          </a:p>
          <a:p>
            <a:pPr defTabSz="685800" eaLnBrk="1" fontAlgn="auto" hangingPunct="1">
              <a:spcBef>
                <a:spcPts val="0"/>
              </a:spcBef>
              <a:spcAft>
                <a:spcPts val="0"/>
              </a:spcAft>
              <a:defRPr/>
            </a:pPr>
            <a:r>
              <a:rPr lang="en-US" sz="1050" i="1" dirty="0">
                <a:solidFill>
                  <a:prstClr val="black"/>
                </a:solidFill>
                <a:latin typeface="Calibri" panose="020F0502020204030204"/>
                <a:ea typeface="+mn-ea"/>
                <a:cs typeface="Calibri"/>
                <a:sym typeface="Calibri"/>
              </a:rPr>
              <a:t>Alternative transportation, food systems, communications, student collaborations</a:t>
            </a:r>
          </a:p>
        </p:txBody>
      </p:sp>
      <p:sp>
        <p:nvSpPr>
          <p:cNvPr id="23" name="TextBox 22"/>
          <p:cNvSpPr txBox="1"/>
          <p:nvPr/>
        </p:nvSpPr>
        <p:spPr>
          <a:xfrm>
            <a:off x="6940572" y="4055048"/>
            <a:ext cx="2016008" cy="1500411"/>
          </a:xfrm>
          <a:prstGeom prst="rect">
            <a:avLst/>
          </a:prstGeom>
          <a:noFill/>
        </p:spPr>
        <p:txBody>
          <a:bodyPr wrap="square" rtlCol="0">
            <a:spAutoFit/>
          </a:bodyPr>
          <a:lstStyle/>
          <a:p>
            <a:pPr algn="ctr" defTabSz="685800" eaLnBrk="1" fontAlgn="auto" hangingPunct="1">
              <a:spcBef>
                <a:spcPts val="0"/>
              </a:spcBef>
              <a:spcAft>
                <a:spcPts val="0"/>
              </a:spcAft>
              <a:defRPr/>
            </a:pPr>
            <a:r>
              <a:rPr lang="en-US" sz="1350" b="1" dirty="0">
                <a:solidFill>
                  <a:prstClr val="black"/>
                </a:solidFill>
                <a:latin typeface="Calibri" panose="020F0502020204030204"/>
                <a:ea typeface="+mn-ea"/>
                <a:cs typeface="Calibri"/>
                <a:sym typeface="Calibri"/>
              </a:rPr>
              <a:t>Phil Valko</a:t>
            </a:r>
          </a:p>
          <a:p>
            <a:pPr algn="ctr" defTabSz="685800" eaLnBrk="1" fontAlgn="auto" hangingPunct="1">
              <a:spcBef>
                <a:spcPts val="0"/>
              </a:spcBef>
              <a:spcAft>
                <a:spcPts val="0"/>
              </a:spcAft>
              <a:defRPr/>
            </a:pPr>
            <a:r>
              <a:rPr lang="en-US" sz="1200" dirty="0">
                <a:solidFill>
                  <a:prstClr val="black"/>
                </a:solidFill>
                <a:latin typeface="Calibri" panose="020F0502020204030204"/>
                <a:ea typeface="+mn-ea"/>
                <a:cs typeface="Calibri"/>
                <a:sym typeface="Calibri"/>
              </a:rPr>
              <a:t>Assistant Vice Chancellor for Sustainability</a:t>
            </a:r>
          </a:p>
          <a:p>
            <a:pPr algn="ctr" defTabSz="685800" eaLnBrk="1" fontAlgn="auto" hangingPunct="1">
              <a:spcBef>
                <a:spcPts val="0"/>
              </a:spcBef>
              <a:spcAft>
                <a:spcPts val="0"/>
              </a:spcAft>
              <a:defRPr/>
            </a:pPr>
            <a:endParaRPr lang="en-US" sz="1200" i="1" dirty="0">
              <a:solidFill>
                <a:prstClr val="black"/>
              </a:solidFill>
              <a:latin typeface="Calibri" panose="020F0502020204030204"/>
              <a:ea typeface="+mn-ea"/>
              <a:cs typeface="Calibri"/>
              <a:sym typeface="Calibri"/>
            </a:endParaRPr>
          </a:p>
          <a:p>
            <a:pPr defTabSz="685800" eaLnBrk="1" fontAlgn="auto" hangingPunct="1">
              <a:spcBef>
                <a:spcPts val="0"/>
              </a:spcBef>
              <a:spcAft>
                <a:spcPts val="0"/>
              </a:spcAft>
              <a:defRPr/>
            </a:pPr>
            <a:r>
              <a:rPr lang="en-US" sz="1050" i="1" dirty="0">
                <a:solidFill>
                  <a:prstClr val="black"/>
                </a:solidFill>
                <a:latin typeface="Calibri" panose="020F0502020204030204"/>
                <a:ea typeface="+mn-ea"/>
                <a:cs typeface="Calibri"/>
                <a:sym typeface="Calibri"/>
              </a:rPr>
              <a:t>Strategic planning, university policy, carbon reduction, faculty partnerships, community partnerships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9181" t="14464" r="19663" b="13374"/>
          <a:stretch/>
        </p:blipFill>
        <p:spPr>
          <a:xfrm>
            <a:off x="2396795" y="2298370"/>
            <a:ext cx="2016008" cy="158584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478" t="17042" r="23727" b="20423"/>
          <a:stretch/>
        </p:blipFill>
        <p:spPr>
          <a:xfrm>
            <a:off x="4696433" y="2293879"/>
            <a:ext cx="2001982" cy="158087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068" t="15427" r="17734" b="7570"/>
          <a:stretch/>
        </p:blipFill>
        <p:spPr>
          <a:xfrm>
            <a:off x="6940572" y="2287396"/>
            <a:ext cx="2016008" cy="158736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902" t="28528" r="29741" b="18871"/>
          <a:stretch/>
        </p:blipFill>
        <p:spPr>
          <a:xfrm>
            <a:off x="193964" y="2297611"/>
            <a:ext cx="1994884" cy="1577147"/>
          </a:xfrm>
          <a:prstGeom prst="rect">
            <a:avLst/>
          </a:prstGeom>
        </p:spPr>
      </p:pic>
    </p:spTree>
    <p:extLst>
      <p:ext uri="{BB962C8B-B14F-4D97-AF65-F5344CB8AC3E}">
        <p14:creationId xmlns:p14="http://schemas.microsoft.com/office/powerpoint/2010/main" val="40246945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461" y="915499"/>
            <a:ext cx="6262394" cy="531495"/>
          </a:xfrm>
        </p:spPr>
        <p:txBody>
          <a:bodyPr>
            <a:normAutofit fontScale="90000"/>
          </a:bodyPr>
          <a:lstStyle/>
          <a:p>
            <a:r>
              <a:rPr lang="en-US" dirty="0"/>
              <a:t>Embedded Staff/Extended Circle</a:t>
            </a:r>
          </a:p>
        </p:txBody>
      </p:sp>
      <p:sp>
        <p:nvSpPr>
          <p:cNvPr id="20" name="TextBox 19"/>
          <p:cNvSpPr txBox="1"/>
          <p:nvPr/>
        </p:nvSpPr>
        <p:spPr>
          <a:xfrm>
            <a:off x="3282833" y="4026777"/>
            <a:ext cx="2105891" cy="1823576"/>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defRPr/>
            </a:pPr>
            <a:r>
              <a:rPr lang="en-US" sz="1350" b="1" dirty="0">
                <a:solidFill>
                  <a:prstClr val="black"/>
                </a:solidFill>
                <a:latin typeface="Calibri" panose="020F0502020204030204"/>
                <a:ea typeface="+mn-ea"/>
                <a:cs typeface="Calibri"/>
                <a:sym typeface="Calibri"/>
              </a:rPr>
              <a:t>Alicia Hubert</a:t>
            </a:r>
          </a:p>
          <a:p>
            <a:pPr algn="ctr" defTabSz="685800" eaLnBrk="1" fontAlgn="auto" hangingPunct="1">
              <a:spcBef>
                <a:spcPts val="0"/>
              </a:spcBef>
              <a:spcAft>
                <a:spcPts val="0"/>
              </a:spcAft>
              <a:defRPr/>
            </a:pPr>
            <a:r>
              <a:rPr lang="en-US" sz="1200" kern="0" dirty="0">
                <a:solidFill>
                  <a:sysClr val="windowText" lastClr="000000"/>
                </a:solidFill>
                <a:latin typeface="Calibri"/>
                <a:ea typeface="+mn-lt"/>
                <a:cs typeface="Calibri" panose="020F0502020204030204"/>
                <a:sym typeface="Calibri"/>
              </a:rPr>
              <a:t>Relocation Space and Equipment Planner &amp; Sustainability Program Leader </a:t>
            </a:r>
            <a:endParaRPr lang="en-US" sz="1350" kern="0" dirty="0">
              <a:solidFill>
                <a:sysClr val="windowText" lastClr="000000"/>
              </a:solidFill>
              <a:latin typeface="Calibri"/>
              <a:ea typeface="+mn-ea"/>
              <a:cs typeface="Calibri"/>
              <a:sym typeface="Calibri"/>
            </a:endParaRPr>
          </a:p>
          <a:p>
            <a:pPr algn="ctr" defTabSz="685800" eaLnBrk="1" fontAlgn="auto" hangingPunct="1">
              <a:spcBef>
                <a:spcPts val="0"/>
              </a:spcBef>
              <a:spcAft>
                <a:spcPts val="0"/>
              </a:spcAft>
              <a:defRPr/>
            </a:pPr>
            <a:endParaRPr lang="en-US" sz="1200" i="1" dirty="0">
              <a:solidFill>
                <a:prstClr val="black"/>
              </a:solidFill>
              <a:latin typeface="Calibri" panose="020F0502020204030204"/>
              <a:ea typeface="+mn-ea"/>
              <a:cs typeface="Calibri"/>
              <a:sym typeface="Calibri"/>
            </a:endParaRPr>
          </a:p>
          <a:p>
            <a:pPr defTabSz="685800" eaLnBrk="1" fontAlgn="auto" hangingPunct="1">
              <a:spcBef>
                <a:spcPts val="0"/>
              </a:spcBef>
              <a:spcAft>
                <a:spcPts val="0"/>
              </a:spcAft>
              <a:defRPr/>
            </a:pPr>
            <a:r>
              <a:rPr lang="en-US" sz="1050" i="1" dirty="0">
                <a:solidFill>
                  <a:sysClr val="windowText" lastClr="000000"/>
                </a:solidFill>
                <a:latin typeface="Calibri" panose="020F0502020204030204"/>
                <a:ea typeface="+mn-ea"/>
                <a:cs typeface="Calibri"/>
                <a:sym typeface="Calibri"/>
              </a:rPr>
              <a:t>Lab equipment planning &amp; green lab integration for the Neuroscience Research Building. Leads WUSM sustainability program and green lab program, Med School Facilities.</a:t>
            </a:r>
            <a:endParaRPr lang="en-US" sz="1050" i="1" dirty="0">
              <a:solidFill>
                <a:sysClr val="windowText" lastClr="000000"/>
              </a:solidFill>
              <a:latin typeface="Calibri" panose="020F0502020204030204"/>
              <a:cs typeface="Calibri"/>
              <a:sym typeface="Calibri"/>
            </a:endParaRPr>
          </a:p>
        </p:txBody>
      </p:sp>
      <p:sp>
        <p:nvSpPr>
          <p:cNvPr id="21" name="TextBox 20"/>
          <p:cNvSpPr txBox="1"/>
          <p:nvPr/>
        </p:nvSpPr>
        <p:spPr>
          <a:xfrm>
            <a:off x="6040341" y="3983293"/>
            <a:ext cx="2119986" cy="1731243"/>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defRPr/>
            </a:pPr>
            <a:r>
              <a:rPr lang="en-US" sz="1350" b="1" kern="0" dirty="0" err="1">
                <a:solidFill>
                  <a:prstClr val="black"/>
                </a:solidFill>
                <a:latin typeface="Calibri"/>
                <a:cs typeface="Calibri"/>
                <a:sym typeface="Calibri"/>
              </a:rPr>
              <a:t>Railesha</a:t>
            </a:r>
            <a:r>
              <a:rPr lang="en-US" sz="1350" b="1" kern="0" dirty="0">
                <a:solidFill>
                  <a:prstClr val="black"/>
                </a:solidFill>
                <a:latin typeface="Calibri"/>
                <a:cs typeface="Calibri"/>
                <a:sym typeface="Calibri"/>
              </a:rPr>
              <a:t> Tiwari</a:t>
            </a:r>
          </a:p>
          <a:p>
            <a:pPr algn="ctr" defTabSz="685800" eaLnBrk="1" fontAlgn="auto" hangingPunct="1">
              <a:spcBef>
                <a:spcPts val="0"/>
              </a:spcBef>
              <a:spcAft>
                <a:spcPts val="0"/>
              </a:spcAft>
              <a:defRPr/>
            </a:pPr>
            <a:r>
              <a:rPr lang="en-US" sz="1200" kern="0" dirty="0">
                <a:solidFill>
                  <a:prstClr val="black"/>
                </a:solidFill>
                <a:latin typeface="Calibri"/>
                <a:cs typeface="Calibri"/>
                <a:sym typeface="Calibri"/>
              </a:rPr>
              <a:t>Sustainable Design and Construction Project Manager</a:t>
            </a:r>
          </a:p>
          <a:p>
            <a:pPr algn="ctr" defTabSz="685800" eaLnBrk="1" fontAlgn="auto" hangingPunct="1">
              <a:spcBef>
                <a:spcPts val="0"/>
              </a:spcBef>
              <a:spcAft>
                <a:spcPts val="0"/>
              </a:spcAft>
              <a:defRPr/>
            </a:pPr>
            <a:endParaRPr lang="en-US" sz="1800" i="1" kern="0" dirty="0">
              <a:solidFill>
                <a:prstClr val="black"/>
              </a:solidFill>
              <a:latin typeface="Calibri"/>
              <a:cs typeface="Calibri"/>
              <a:sym typeface="Calibri"/>
            </a:endParaRPr>
          </a:p>
          <a:p>
            <a:pPr defTabSz="685800" eaLnBrk="1" fontAlgn="auto" hangingPunct="1">
              <a:spcBef>
                <a:spcPts val="0"/>
              </a:spcBef>
              <a:spcAft>
                <a:spcPts val="0"/>
              </a:spcAft>
              <a:defRPr/>
            </a:pPr>
            <a:endParaRPr lang="en-US" sz="1050" i="1" kern="0" dirty="0">
              <a:solidFill>
                <a:sysClr val="windowText" lastClr="000000"/>
              </a:solidFill>
              <a:latin typeface="Calibri"/>
              <a:cs typeface="Calibri"/>
              <a:sym typeface="Calibri"/>
            </a:endParaRPr>
          </a:p>
          <a:p>
            <a:pPr defTabSz="685800" eaLnBrk="1" fontAlgn="auto" hangingPunct="1">
              <a:spcBef>
                <a:spcPts val="0"/>
              </a:spcBef>
              <a:spcAft>
                <a:spcPts val="0"/>
              </a:spcAft>
              <a:defRPr/>
            </a:pPr>
            <a:r>
              <a:rPr lang="en-US" sz="1050" i="1" kern="0" dirty="0">
                <a:solidFill>
                  <a:sysClr val="windowText" lastClr="000000"/>
                </a:solidFill>
                <a:latin typeface="Calibri"/>
                <a:cs typeface="Calibri"/>
                <a:sym typeface="Calibri"/>
              </a:rPr>
              <a:t>Green buildings, including development of campus standards, integrated design process, project-specific goal setting, LEED oversight </a:t>
            </a:r>
            <a:endParaRPr lang="en-US" sz="1350" kern="0" dirty="0">
              <a:solidFill>
                <a:sysClr val="windowText" lastClr="000000"/>
              </a:solidFill>
              <a:latin typeface="Calibri"/>
              <a:cs typeface="Calibri"/>
              <a:sym typeface="Calibri"/>
            </a:endParaRPr>
          </a:p>
        </p:txBody>
      </p:sp>
      <p:sp>
        <p:nvSpPr>
          <p:cNvPr id="22" name="TextBox 21"/>
          <p:cNvSpPr txBox="1"/>
          <p:nvPr/>
        </p:nvSpPr>
        <p:spPr>
          <a:xfrm>
            <a:off x="629615" y="3983293"/>
            <a:ext cx="2098902" cy="1881284"/>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defRPr/>
            </a:pPr>
            <a:r>
              <a:rPr lang="en-US" sz="1350" b="1" kern="0" dirty="0">
                <a:solidFill>
                  <a:prstClr val="black"/>
                </a:solidFill>
                <a:latin typeface="Calibri"/>
                <a:cs typeface="Calibri"/>
                <a:sym typeface="Calibri"/>
              </a:rPr>
              <a:t>Heather Craig</a:t>
            </a:r>
          </a:p>
          <a:p>
            <a:pPr algn="ctr" defTabSz="685800" eaLnBrk="1" fontAlgn="auto" hangingPunct="1">
              <a:spcBef>
                <a:spcPts val="0"/>
              </a:spcBef>
              <a:spcAft>
                <a:spcPts val="0"/>
              </a:spcAft>
              <a:defRPr/>
            </a:pPr>
            <a:r>
              <a:rPr lang="en-US" sz="1200" kern="0" dirty="0">
                <a:solidFill>
                  <a:prstClr val="black"/>
                </a:solidFill>
                <a:latin typeface="Calibri"/>
                <a:cs typeface="Calibri"/>
                <a:sym typeface="Calibri"/>
              </a:rPr>
              <a:t>School of Medicine</a:t>
            </a:r>
            <a:br>
              <a:rPr lang="en-US" sz="1200" kern="0" dirty="0">
                <a:solidFill>
                  <a:prstClr val="black"/>
                </a:solidFill>
                <a:latin typeface="Calibri"/>
                <a:cs typeface="Calibri"/>
                <a:sym typeface="Calibri"/>
              </a:rPr>
            </a:br>
            <a:r>
              <a:rPr lang="en-US" sz="1200" kern="0" dirty="0">
                <a:solidFill>
                  <a:prstClr val="black"/>
                </a:solidFill>
                <a:latin typeface="Calibri"/>
                <a:cs typeface="Calibri"/>
                <a:sym typeface="Calibri"/>
              </a:rPr>
              <a:t>Sustainability Coordinator</a:t>
            </a:r>
          </a:p>
          <a:p>
            <a:pPr algn="ctr" defTabSz="685800" eaLnBrk="1" fontAlgn="auto" hangingPunct="1">
              <a:spcBef>
                <a:spcPts val="0"/>
              </a:spcBef>
              <a:spcAft>
                <a:spcPts val="0"/>
              </a:spcAft>
              <a:defRPr/>
            </a:pPr>
            <a:endParaRPr lang="en-US" sz="1800" i="1" kern="0" dirty="0">
              <a:solidFill>
                <a:prstClr val="black"/>
              </a:solidFill>
              <a:latin typeface="Calibri"/>
              <a:cs typeface="Calibri"/>
              <a:sym typeface="Calibri"/>
            </a:endParaRPr>
          </a:p>
          <a:p>
            <a:pPr defTabSz="685800" eaLnBrk="1" fontAlgn="auto" hangingPunct="1">
              <a:spcBef>
                <a:spcPts val="0"/>
              </a:spcBef>
              <a:spcAft>
                <a:spcPts val="0"/>
              </a:spcAft>
              <a:defRPr/>
            </a:pPr>
            <a:endParaRPr lang="en-US" sz="975" i="1" kern="0" dirty="0">
              <a:solidFill>
                <a:sysClr val="windowText" lastClr="000000"/>
              </a:solidFill>
              <a:latin typeface="Calibri"/>
              <a:cs typeface="Calibri"/>
              <a:sym typeface="Calibri"/>
            </a:endParaRPr>
          </a:p>
          <a:p>
            <a:pPr defTabSz="685800" eaLnBrk="1" fontAlgn="auto" hangingPunct="1">
              <a:spcBef>
                <a:spcPts val="0"/>
              </a:spcBef>
              <a:spcAft>
                <a:spcPts val="0"/>
              </a:spcAft>
              <a:defRPr/>
            </a:pPr>
            <a:r>
              <a:rPr lang="en-US" sz="1050" i="1" kern="0" dirty="0">
                <a:solidFill>
                  <a:sysClr val="windowText" lastClr="000000"/>
                </a:solidFill>
                <a:latin typeface="Calibri"/>
                <a:cs typeface="Calibri"/>
                <a:sym typeface="Calibri"/>
              </a:rPr>
              <a:t>Dedicated sustainability staff member on the School of Medicine Campus for related programming and strategic planning. Reports through Med School Facilities.</a:t>
            </a:r>
            <a:endParaRPr lang="en-US" sz="1050" kern="0" dirty="0">
              <a:solidFill>
                <a:sysClr val="windowText" lastClr="000000"/>
              </a:solidFill>
              <a:latin typeface="Calibri"/>
              <a:cs typeface="Calibri"/>
              <a:sym typeface="Calibri"/>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6782" t="35768" r="24875" b="10158"/>
          <a:stretch/>
        </p:blipFill>
        <p:spPr>
          <a:xfrm>
            <a:off x="3380134" y="2291197"/>
            <a:ext cx="2008590" cy="1586345"/>
          </a:xfrm>
          <a:prstGeom prst="rect">
            <a:avLst/>
          </a:prstGeom>
        </p:spPr>
      </p:pic>
      <p:pic>
        <p:nvPicPr>
          <p:cNvPr id="4" name="Picture 4" descr="A picture containing outdoor, tree, person&#10;&#10;Description automatically generated">
            <a:extLst>
              <a:ext uri="{FF2B5EF4-FFF2-40B4-BE49-F238E27FC236}">
                <a16:creationId xmlns:a16="http://schemas.microsoft.com/office/drawing/2014/main" id="{FD2EBE7E-516B-41C9-BD69-272E316ADCAD}"/>
              </a:ext>
            </a:extLst>
          </p:cNvPr>
          <p:cNvPicPr>
            <a:picLocks noChangeAspect="1"/>
          </p:cNvPicPr>
          <p:nvPr/>
        </p:nvPicPr>
        <p:blipFill rotWithShape="1">
          <a:blip r:embed="rId3"/>
          <a:srcRect l="8642" t="-183" r="4741" b="182"/>
          <a:stretch/>
        </p:blipFill>
        <p:spPr>
          <a:xfrm>
            <a:off x="628650" y="2292639"/>
            <a:ext cx="2004814" cy="1581152"/>
          </a:xfrm>
          <a:prstGeom prst="rect">
            <a:avLst/>
          </a:prstGeom>
        </p:spPr>
      </p:pic>
      <p:pic>
        <p:nvPicPr>
          <p:cNvPr id="6" name="Picture 6" descr="A picture containing person, building, outdoor&#10;&#10;Description automatically generated">
            <a:extLst>
              <a:ext uri="{FF2B5EF4-FFF2-40B4-BE49-F238E27FC236}">
                <a16:creationId xmlns:a16="http://schemas.microsoft.com/office/drawing/2014/main" id="{D569E288-C571-422C-817F-EDDC2B5B82CD}"/>
              </a:ext>
            </a:extLst>
          </p:cNvPr>
          <p:cNvPicPr>
            <a:picLocks noChangeAspect="1"/>
          </p:cNvPicPr>
          <p:nvPr/>
        </p:nvPicPr>
        <p:blipFill rotWithShape="1">
          <a:blip r:embed="rId4"/>
          <a:srcRect l="16764" t="-214" r="578" b="1176"/>
          <a:stretch/>
        </p:blipFill>
        <p:spPr>
          <a:xfrm>
            <a:off x="6098409" y="2291196"/>
            <a:ext cx="2003851" cy="1603377"/>
          </a:xfrm>
          <a:prstGeom prst="rect">
            <a:avLst/>
          </a:prstGeom>
        </p:spPr>
      </p:pic>
    </p:spTree>
    <p:extLst>
      <p:ext uri="{BB962C8B-B14F-4D97-AF65-F5344CB8AC3E}">
        <p14:creationId xmlns:p14="http://schemas.microsoft.com/office/powerpoint/2010/main" val="19894517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4970282" y="2509333"/>
            <a:ext cx="3982826" cy="1790701"/>
          </a:xfrm>
          <a:prstGeom prst="rect">
            <a:avLst/>
          </a:prstGeom>
        </p:spPr>
        <p:txBody>
          <a:bodyPr>
            <a:normAutofit/>
          </a:bodyPr>
          <a:lstStyle/>
          <a:p>
            <a:pPr lvl="0">
              <a:defRPr sz="1800">
                <a:solidFill>
                  <a:srgbClr val="000000"/>
                </a:solidFill>
              </a:defRPr>
            </a:pPr>
            <a:r>
              <a:rPr/>
              <a:t>The Green Office Program</a:t>
            </a:r>
          </a:p>
        </p:txBody>
      </p:sp>
      <p:sp>
        <p:nvSpPr>
          <p:cNvPr id="112" name="Shape 112"/>
          <p:cNvSpPr>
            <a:spLocks noGrp="1"/>
          </p:cNvSpPr>
          <p:nvPr>
            <p:ph type="body" idx="1"/>
          </p:nvPr>
        </p:nvSpPr>
        <p:spPr>
          <a:xfrm>
            <a:off x="4970282" y="4369089"/>
            <a:ext cx="3982826" cy="772717"/>
          </a:xfrm>
          <a:prstGeom prst="rect">
            <a:avLst/>
          </a:prstGeom>
        </p:spPr>
        <p:txBody>
          <a:bodyPr/>
          <a:lstStyle/>
          <a:p>
            <a:pPr lvl="0">
              <a:defRPr sz="1800">
                <a:solidFill>
                  <a:srgbClr val="000000"/>
                </a:solidFill>
              </a:defRPr>
            </a:pPr>
            <a:r>
              <a:rPr/>
              <a:t>The Office of Sustainability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703" t="32856"/>
          <a:stretch/>
        </p:blipFill>
        <p:spPr>
          <a:xfrm>
            <a:off x="147463" y="3794544"/>
            <a:ext cx="3837940" cy="20379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63" y="1063947"/>
            <a:ext cx="3837940" cy="2560241"/>
          </a:xfrm>
          <a:prstGeom prst="rect">
            <a:avLst/>
          </a:prstGeom>
        </p:spPr>
      </p:pic>
    </p:spTree>
    <p:extLst>
      <p:ext uri="{BB962C8B-B14F-4D97-AF65-F5344CB8AC3E}">
        <p14:creationId xmlns:p14="http://schemas.microsoft.com/office/powerpoint/2010/main" val="1845051086"/>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xfrm>
            <a:off x="373379" y="634008"/>
            <a:ext cx="8126732" cy="994172"/>
          </a:xfrm>
          <a:prstGeom prst="rect">
            <a:avLst/>
          </a:prstGeom>
        </p:spPr>
        <p:txBody>
          <a:bodyPr/>
          <a:lstStyle/>
          <a:p>
            <a:pPr lvl="0">
              <a:defRPr sz="1800">
                <a:solidFill>
                  <a:srgbClr val="000000"/>
                </a:solidFill>
              </a:defRPr>
            </a:pPr>
            <a:r>
              <a:rPr dirty="0"/>
              <a:t>What is The Green Office Program?</a:t>
            </a:r>
          </a:p>
        </p:txBody>
      </p:sp>
      <p:sp>
        <p:nvSpPr>
          <p:cNvPr id="119" name="Shape 119"/>
          <p:cNvSpPr>
            <a:spLocks noGrp="1"/>
          </p:cNvSpPr>
          <p:nvPr>
            <p:ph type="body" idx="1"/>
          </p:nvPr>
        </p:nvSpPr>
        <p:spPr>
          <a:xfrm>
            <a:off x="373379" y="2502975"/>
            <a:ext cx="3767538" cy="3263504"/>
          </a:xfrm>
          <a:prstGeom prst="rect">
            <a:avLst/>
          </a:prstGeom>
        </p:spPr>
        <p:txBody>
          <a:bodyPr>
            <a:noAutofit/>
          </a:bodyPr>
          <a:lstStyle>
            <a:lvl1pPr marL="0" indent="0">
              <a:buSzTx/>
              <a:buFontTx/>
              <a:buNone/>
              <a:defRPr sz="2200" i="1">
                <a:solidFill>
                  <a:srgbClr val="535353"/>
                </a:solidFill>
              </a:defRPr>
            </a:lvl1pPr>
          </a:lstStyle>
          <a:p>
            <a:pPr lvl="0">
              <a:lnSpc>
                <a:spcPct val="150000"/>
              </a:lnSpc>
              <a:defRPr sz="1800" i="0">
                <a:solidFill>
                  <a:srgbClr val="000000"/>
                </a:solidFill>
              </a:defRPr>
            </a:pPr>
            <a:r>
              <a:rPr i="0" dirty="0">
                <a:solidFill>
                  <a:srgbClr val="535353"/>
                </a:solidFill>
                <a:latin typeface="Source Sans Pro" panose="020B0503030403020204" pitchFamily="34" charset="0"/>
                <a:ea typeface="Source Sans Pro" panose="020B0503030403020204" pitchFamily="34" charset="0"/>
              </a:rPr>
              <a:t>The Green Office Program is a framework and </a:t>
            </a:r>
            <a:r>
              <a:rPr b="1" i="0" dirty="0">
                <a:solidFill>
                  <a:srgbClr val="535353"/>
                </a:solidFill>
                <a:latin typeface="Source Sans Pro" panose="020B0503030403020204" pitchFamily="34" charset="0"/>
                <a:ea typeface="Source Sans Pro" panose="020B0503030403020204" pitchFamily="34" charset="0"/>
              </a:rPr>
              <a:t>set of resources </a:t>
            </a:r>
            <a:r>
              <a:rPr i="0" dirty="0">
                <a:solidFill>
                  <a:srgbClr val="535353"/>
                </a:solidFill>
                <a:latin typeface="Source Sans Pro" panose="020B0503030403020204" pitchFamily="34" charset="0"/>
                <a:ea typeface="Source Sans Pro" panose="020B0503030403020204" pitchFamily="34" charset="0"/>
              </a:rPr>
              <a:t>meant to empower offices to reduce their environmental impact on campus through a </a:t>
            </a:r>
            <a:r>
              <a:rPr b="1" i="0" dirty="0">
                <a:solidFill>
                  <a:srgbClr val="535353"/>
                </a:solidFill>
                <a:latin typeface="Source Sans Pro" panose="020B0503030403020204" pitchFamily="34" charset="0"/>
                <a:ea typeface="Source Sans Pro" panose="020B0503030403020204" pitchFamily="34" charset="0"/>
              </a:rPr>
              <a:t>self- assessment checklist </a:t>
            </a:r>
            <a:r>
              <a:rPr i="0" dirty="0">
                <a:solidFill>
                  <a:srgbClr val="535353"/>
                </a:solidFill>
                <a:latin typeface="Source Sans Pro" panose="020B0503030403020204" pitchFamily="34" charset="0"/>
                <a:ea typeface="Source Sans Pro" panose="020B0503030403020204" pitchFamily="34" charset="0"/>
              </a:rPr>
              <a:t>that helps offices evaluate their practices, set goals, and be </a:t>
            </a:r>
            <a:r>
              <a:rPr b="1" i="0" dirty="0">
                <a:solidFill>
                  <a:srgbClr val="535353"/>
                </a:solidFill>
                <a:latin typeface="Source Sans Pro" panose="020B0503030403020204" pitchFamily="34" charset="0"/>
                <a:ea typeface="Source Sans Pro" panose="020B0503030403020204" pitchFamily="34" charset="0"/>
              </a:rPr>
              <a:t>recognized for their sustainable practices</a:t>
            </a:r>
            <a:r>
              <a:rPr i="0" dirty="0">
                <a:solidFill>
                  <a:srgbClr val="535353"/>
                </a:solidFill>
                <a:latin typeface="Source Sans Pro" panose="020B0503030403020204" pitchFamily="34" charset="0"/>
                <a:ea typeface="Source Sans Pro" panose="020B0503030403020204" pitchFamily="34" charset="0"/>
              </a:rPr>
              <a:t>.</a:t>
            </a:r>
          </a:p>
        </p:txBody>
      </p:sp>
      <p:pic>
        <p:nvPicPr>
          <p:cNvPr id="120" name="DSC00327 adj.jpg"/>
          <p:cNvPicPr/>
          <p:nvPr/>
        </p:nvPicPr>
        <p:blipFill>
          <a:blip r:embed="rId3"/>
          <a:stretch>
            <a:fillRect/>
          </a:stretch>
        </p:blipFill>
        <p:spPr>
          <a:xfrm>
            <a:off x="4620033" y="2502975"/>
            <a:ext cx="4320400" cy="2794126"/>
          </a:xfrm>
          <a:prstGeom prst="rect">
            <a:avLst/>
          </a:prstGeom>
          <a:ln w="12700">
            <a:miter lim="400000"/>
          </a:ln>
        </p:spPr>
      </p:pic>
    </p:spTree>
    <p:extLst>
      <p:ext uri="{BB962C8B-B14F-4D97-AF65-F5344CB8AC3E}">
        <p14:creationId xmlns:p14="http://schemas.microsoft.com/office/powerpoint/2010/main" val="3014488607"/>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373379" y="603200"/>
            <a:ext cx="8126732" cy="994172"/>
          </a:xfrm>
          <a:prstGeom prst="rect">
            <a:avLst/>
          </a:prstGeom>
        </p:spPr>
        <p:txBody>
          <a:bodyPr/>
          <a:lstStyle/>
          <a:p>
            <a:pPr lvl="0">
              <a:defRPr sz="1800">
                <a:solidFill>
                  <a:srgbClr val="000000"/>
                </a:solidFill>
              </a:defRPr>
            </a:pPr>
            <a:r>
              <a:rPr dirty="0"/>
              <a:t>Program Goals</a:t>
            </a:r>
          </a:p>
        </p:txBody>
      </p:sp>
      <p:sp>
        <p:nvSpPr>
          <p:cNvPr id="125" name="Shape 125"/>
          <p:cNvSpPr>
            <a:spLocks noGrp="1"/>
          </p:cNvSpPr>
          <p:nvPr>
            <p:ph type="body" idx="1"/>
          </p:nvPr>
        </p:nvSpPr>
        <p:spPr>
          <a:xfrm>
            <a:off x="126023" y="2450403"/>
            <a:ext cx="3724325" cy="2850061"/>
          </a:xfrm>
          <a:prstGeom prst="rect">
            <a:avLst/>
          </a:prstGeom>
        </p:spPr>
        <p:txBody>
          <a:bodyPr>
            <a:normAutofit fontScale="92500"/>
          </a:bodyPr>
          <a:lstStyle/>
          <a:p>
            <a:pPr>
              <a:lnSpc>
                <a:spcPct val="100000"/>
              </a:lnSpc>
              <a:spcAft>
                <a:spcPts val="900"/>
              </a:spcAft>
              <a:defRPr sz="1800"/>
            </a:pPr>
            <a:r>
              <a:rPr sz="1650" dirty="0">
                <a:solidFill>
                  <a:srgbClr val="535353"/>
                </a:solidFill>
                <a:latin typeface="Source Sans Pro" panose="020B0503030403020204" pitchFamily="34" charset="0"/>
                <a:ea typeface="Source Sans Pro" panose="020B0503030403020204" pitchFamily="34" charset="0"/>
              </a:rPr>
              <a:t>Major impact through cumulative effort</a:t>
            </a:r>
          </a:p>
          <a:p>
            <a:pPr>
              <a:lnSpc>
                <a:spcPct val="100000"/>
              </a:lnSpc>
              <a:spcAft>
                <a:spcPts val="900"/>
              </a:spcAft>
              <a:defRPr sz="1800"/>
            </a:pPr>
            <a:r>
              <a:rPr sz="1650" dirty="0">
                <a:solidFill>
                  <a:srgbClr val="535353"/>
                </a:solidFill>
                <a:latin typeface="Source Sans Pro" panose="020B0503030403020204" pitchFamily="34" charset="0"/>
                <a:ea typeface="Source Sans Pro" panose="020B0503030403020204" pitchFamily="34" charset="0"/>
              </a:rPr>
              <a:t>Engagement on all </a:t>
            </a:r>
            <a:r>
              <a:rPr lang="en-US" sz="1650" dirty="0">
                <a:solidFill>
                  <a:srgbClr val="535353"/>
                </a:solidFill>
                <a:latin typeface="Source Sans Pro" panose="020B0503030403020204" pitchFamily="34" charset="0"/>
                <a:ea typeface="Source Sans Pro" panose="020B0503030403020204" pitchFamily="34" charset="0"/>
              </a:rPr>
              <a:t>WashU</a:t>
            </a:r>
            <a:r>
              <a:rPr sz="1650" dirty="0">
                <a:solidFill>
                  <a:srgbClr val="535353"/>
                </a:solidFill>
                <a:latin typeface="Source Sans Pro" panose="020B0503030403020204" pitchFamily="34" charset="0"/>
                <a:ea typeface="Source Sans Pro" panose="020B0503030403020204" pitchFamily="34" charset="0"/>
              </a:rPr>
              <a:t> campuses</a:t>
            </a:r>
          </a:p>
          <a:p>
            <a:pPr>
              <a:lnSpc>
                <a:spcPct val="100000"/>
              </a:lnSpc>
              <a:spcAft>
                <a:spcPts val="900"/>
              </a:spcAft>
              <a:defRPr sz="1800"/>
            </a:pPr>
            <a:r>
              <a:rPr sz="1650" dirty="0">
                <a:solidFill>
                  <a:srgbClr val="535353"/>
                </a:solidFill>
                <a:latin typeface="Source Sans Pro" panose="020B0503030403020204" pitchFamily="34" charset="0"/>
                <a:ea typeface="Source Sans Pro" panose="020B0503030403020204" pitchFamily="34" charset="0"/>
              </a:rPr>
              <a:t>Bring Sustainability Strategic Plan to life</a:t>
            </a:r>
          </a:p>
          <a:p>
            <a:pPr>
              <a:lnSpc>
                <a:spcPct val="100000"/>
              </a:lnSpc>
              <a:spcAft>
                <a:spcPts val="900"/>
              </a:spcAft>
              <a:defRPr sz="1800"/>
            </a:pPr>
            <a:r>
              <a:rPr sz="1650" dirty="0">
                <a:solidFill>
                  <a:srgbClr val="535353"/>
                </a:solidFill>
                <a:latin typeface="Source Sans Pro" panose="020B0503030403020204" pitchFamily="34" charset="0"/>
                <a:ea typeface="Source Sans Pro" panose="020B0503030403020204" pitchFamily="34" charset="0"/>
              </a:rPr>
              <a:t>Build a sustainable community</a:t>
            </a:r>
          </a:p>
          <a:p>
            <a:pPr>
              <a:lnSpc>
                <a:spcPct val="100000"/>
              </a:lnSpc>
              <a:spcAft>
                <a:spcPts val="900"/>
              </a:spcAft>
              <a:defRPr sz="1800"/>
            </a:pPr>
            <a:r>
              <a:rPr sz="1650" dirty="0">
                <a:solidFill>
                  <a:srgbClr val="535353"/>
                </a:solidFill>
                <a:latin typeface="Source Sans Pro" panose="020B0503030403020204" pitchFamily="34" charset="0"/>
                <a:ea typeface="Source Sans Pro" panose="020B0503030403020204" pitchFamily="34" charset="0"/>
              </a:rPr>
              <a:t>Over 1</a:t>
            </a:r>
            <a:r>
              <a:rPr lang="en-US" sz="1650" dirty="0">
                <a:solidFill>
                  <a:srgbClr val="535353"/>
                </a:solidFill>
                <a:latin typeface="Source Sans Pro" panose="020B0503030403020204" pitchFamily="34" charset="0"/>
                <a:ea typeface="Source Sans Pro" panose="020B0503030403020204" pitchFamily="34" charset="0"/>
              </a:rPr>
              <a:t>15</a:t>
            </a:r>
            <a:r>
              <a:rPr sz="1650" dirty="0">
                <a:solidFill>
                  <a:srgbClr val="497CAA"/>
                </a:solidFill>
                <a:latin typeface="Source Sans Pro" panose="020B0503030403020204" pitchFamily="34" charset="0"/>
                <a:ea typeface="Source Sans Pro" panose="020B0503030403020204" pitchFamily="34" charset="0"/>
              </a:rPr>
              <a:t> </a:t>
            </a:r>
            <a:r>
              <a:rPr sz="1650" dirty="0">
                <a:solidFill>
                  <a:srgbClr val="535353"/>
                </a:solidFill>
                <a:latin typeface="Source Sans Pro" panose="020B0503030403020204" pitchFamily="34" charset="0"/>
                <a:ea typeface="Source Sans Pro" panose="020B0503030403020204" pitchFamily="34" charset="0"/>
              </a:rPr>
              <a:t>offices are currently certified</a:t>
            </a:r>
          </a:p>
        </p:txBody>
      </p:sp>
      <p:pic>
        <p:nvPicPr>
          <p:cNvPr id="126" name="Screen Shot 2018-04-10 at 10.16.42 PM.png"/>
          <p:cNvPicPr/>
          <p:nvPr/>
        </p:nvPicPr>
        <p:blipFill>
          <a:blip r:embed="rId3"/>
          <a:stretch>
            <a:fillRect/>
          </a:stretch>
        </p:blipFill>
        <p:spPr>
          <a:xfrm>
            <a:off x="4230811" y="2408087"/>
            <a:ext cx="4921139" cy="2998820"/>
          </a:xfrm>
          <a:prstGeom prst="rect">
            <a:avLst/>
          </a:prstGeom>
          <a:ln w="12700">
            <a:miter lim="400000"/>
          </a:ln>
        </p:spPr>
      </p:pic>
      <p:sp>
        <p:nvSpPr>
          <p:cNvPr id="127" name="Shape 127"/>
          <p:cNvSpPr/>
          <p:nvPr/>
        </p:nvSpPr>
        <p:spPr>
          <a:xfrm>
            <a:off x="5380022" y="2162747"/>
            <a:ext cx="2032927" cy="323165"/>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000">
                <a:solidFill>
                  <a:srgbClr val="535353"/>
                </a:solidFill>
              </a:defRPr>
            </a:lvl1pPr>
          </a:lstStyle>
          <a:p>
            <a:pPr defTabSz="685800" eaLnBrk="1" fontAlgn="auto" hangingPunct="1">
              <a:spcBef>
                <a:spcPts val="0"/>
              </a:spcBef>
              <a:spcAft>
                <a:spcPts val="0"/>
              </a:spcAft>
              <a:defRPr sz="1800">
                <a:solidFill>
                  <a:srgbClr val="000000"/>
                </a:solidFill>
              </a:defRPr>
            </a:pPr>
            <a:r>
              <a:rPr sz="1500" kern="0">
                <a:latin typeface="Calibri"/>
                <a:cs typeface="Calibri"/>
                <a:sym typeface="Calibri"/>
              </a:rPr>
              <a:t>Green Office Participants</a:t>
            </a:r>
          </a:p>
        </p:txBody>
      </p:sp>
      <p:sp>
        <p:nvSpPr>
          <p:cNvPr id="128" name="Shape 128"/>
          <p:cNvSpPr/>
          <p:nvPr/>
        </p:nvSpPr>
        <p:spPr>
          <a:xfrm>
            <a:off x="4063535" y="5169309"/>
            <a:ext cx="126956"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0</a:t>
            </a:r>
          </a:p>
        </p:txBody>
      </p:sp>
      <p:sp>
        <p:nvSpPr>
          <p:cNvPr id="129" name="Shape 129"/>
          <p:cNvSpPr/>
          <p:nvPr/>
        </p:nvSpPr>
        <p:spPr>
          <a:xfrm>
            <a:off x="4033565" y="4698860"/>
            <a:ext cx="115416"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20</a:t>
            </a:r>
          </a:p>
        </p:txBody>
      </p:sp>
      <p:sp>
        <p:nvSpPr>
          <p:cNvPr id="130" name="Shape 130"/>
          <p:cNvSpPr/>
          <p:nvPr/>
        </p:nvSpPr>
        <p:spPr>
          <a:xfrm>
            <a:off x="4037367" y="4228410"/>
            <a:ext cx="115416"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40</a:t>
            </a:r>
          </a:p>
        </p:txBody>
      </p:sp>
      <p:sp>
        <p:nvSpPr>
          <p:cNvPr id="131" name="Shape 131"/>
          <p:cNvSpPr/>
          <p:nvPr/>
        </p:nvSpPr>
        <p:spPr>
          <a:xfrm>
            <a:off x="4037368" y="3757959"/>
            <a:ext cx="184664"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60</a:t>
            </a:r>
          </a:p>
        </p:txBody>
      </p:sp>
      <p:sp>
        <p:nvSpPr>
          <p:cNvPr id="132" name="Shape 132"/>
          <p:cNvSpPr/>
          <p:nvPr/>
        </p:nvSpPr>
        <p:spPr>
          <a:xfrm>
            <a:off x="4037368" y="3287510"/>
            <a:ext cx="184664"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80</a:t>
            </a:r>
          </a:p>
        </p:txBody>
      </p:sp>
      <p:sp>
        <p:nvSpPr>
          <p:cNvPr id="133" name="Shape 133"/>
          <p:cNvSpPr/>
          <p:nvPr/>
        </p:nvSpPr>
        <p:spPr>
          <a:xfrm>
            <a:off x="4007398" y="2817059"/>
            <a:ext cx="242372"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100</a:t>
            </a:r>
          </a:p>
        </p:txBody>
      </p:sp>
      <p:sp>
        <p:nvSpPr>
          <p:cNvPr id="134" name="Shape 134"/>
          <p:cNvSpPr/>
          <p:nvPr/>
        </p:nvSpPr>
        <p:spPr>
          <a:xfrm>
            <a:off x="4007398" y="2408921"/>
            <a:ext cx="242372" cy="2308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200">
                <a:solidFill>
                  <a:srgbClr val="535353"/>
                </a:solidFill>
              </a:defRPr>
            </a:lvl1pPr>
          </a:lstStyle>
          <a:p>
            <a:pPr defTabSz="685800" eaLnBrk="1" fontAlgn="auto" hangingPunct="1">
              <a:spcBef>
                <a:spcPts val="0"/>
              </a:spcBef>
              <a:spcAft>
                <a:spcPts val="0"/>
              </a:spcAft>
              <a:defRPr sz="1800">
                <a:solidFill>
                  <a:srgbClr val="000000"/>
                </a:solidFill>
              </a:defRPr>
            </a:pPr>
            <a:r>
              <a:rPr sz="900" kern="0">
                <a:latin typeface="Calibri"/>
                <a:cs typeface="Calibri"/>
                <a:sym typeface="Calibri"/>
              </a:rPr>
              <a:t>120</a:t>
            </a:r>
          </a:p>
        </p:txBody>
      </p:sp>
      <p:sp>
        <p:nvSpPr>
          <p:cNvPr id="135" name="Shape 135"/>
          <p:cNvSpPr/>
          <p:nvPr/>
        </p:nvSpPr>
        <p:spPr>
          <a:xfrm>
            <a:off x="4443103" y="5422402"/>
            <a:ext cx="344964" cy="253916"/>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2012</a:t>
            </a:r>
          </a:p>
        </p:txBody>
      </p:sp>
      <p:sp>
        <p:nvSpPr>
          <p:cNvPr id="136" name="Shape 136"/>
          <p:cNvSpPr/>
          <p:nvPr/>
        </p:nvSpPr>
        <p:spPr>
          <a:xfrm>
            <a:off x="5247432" y="5422402"/>
            <a:ext cx="27571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2013</a:t>
            </a:r>
          </a:p>
        </p:txBody>
      </p:sp>
      <p:sp>
        <p:nvSpPr>
          <p:cNvPr id="137" name="Shape 137"/>
          <p:cNvSpPr/>
          <p:nvPr/>
        </p:nvSpPr>
        <p:spPr>
          <a:xfrm>
            <a:off x="6009725" y="5422402"/>
            <a:ext cx="27571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2014</a:t>
            </a:r>
          </a:p>
        </p:txBody>
      </p:sp>
      <p:sp>
        <p:nvSpPr>
          <p:cNvPr id="138" name="Shape 138"/>
          <p:cNvSpPr/>
          <p:nvPr/>
        </p:nvSpPr>
        <p:spPr>
          <a:xfrm>
            <a:off x="6782581" y="5422402"/>
            <a:ext cx="27571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2015</a:t>
            </a:r>
          </a:p>
        </p:txBody>
      </p:sp>
      <p:sp>
        <p:nvSpPr>
          <p:cNvPr id="139" name="Shape 139"/>
          <p:cNvSpPr/>
          <p:nvPr/>
        </p:nvSpPr>
        <p:spPr>
          <a:xfrm>
            <a:off x="7576347" y="5422402"/>
            <a:ext cx="27571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2016</a:t>
            </a:r>
          </a:p>
        </p:txBody>
      </p:sp>
      <p:sp>
        <p:nvSpPr>
          <p:cNvPr id="140" name="Shape 140"/>
          <p:cNvSpPr/>
          <p:nvPr/>
        </p:nvSpPr>
        <p:spPr>
          <a:xfrm>
            <a:off x="8317731" y="5422402"/>
            <a:ext cx="275717" cy="161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535353"/>
                </a:solidFill>
              </a:defRPr>
            </a:lvl1pPr>
          </a:lstStyle>
          <a:p>
            <a:pPr defTabSz="685800" eaLnBrk="1" fontAlgn="auto" hangingPunct="1">
              <a:spcBef>
                <a:spcPts val="0"/>
              </a:spcBef>
              <a:spcAft>
                <a:spcPts val="0"/>
              </a:spcAft>
              <a:defRPr sz="1800">
                <a:solidFill>
                  <a:srgbClr val="000000"/>
                </a:solidFill>
              </a:defRPr>
            </a:pPr>
            <a:r>
              <a:rPr sz="1050" kern="0">
                <a:latin typeface="Calibri"/>
                <a:cs typeface="Calibri"/>
                <a:sym typeface="Calibri"/>
              </a:rPr>
              <a:t>2017</a:t>
            </a:r>
          </a:p>
        </p:txBody>
      </p:sp>
      <p:sp>
        <p:nvSpPr>
          <p:cNvPr id="141" name="Shape 141"/>
          <p:cNvSpPr/>
          <p:nvPr/>
        </p:nvSpPr>
        <p:spPr>
          <a:xfrm>
            <a:off x="5001252" y="5715413"/>
            <a:ext cx="138046" cy="140935"/>
          </a:xfrm>
          <a:prstGeom prst="rect">
            <a:avLst/>
          </a:prstGeom>
          <a:solidFill>
            <a:srgbClr val="FFC000"/>
          </a:solidFill>
          <a:ln w="12700">
            <a:miter lim="400000"/>
          </a:ln>
        </p:spPr>
        <p:txBody>
          <a:bodyPr lIns="0" tIns="0" rIns="0" bIns="0" anchor="ctr"/>
          <a:lstStyle/>
          <a:p>
            <a:pPr defTabSz="685800" eaLnBrk="1" fontAlgn="auto" hangingPunct="1">
              <a:spcBef>
                <a:spcPts val="0"/>
              </a:spcBef>
              <a:spcAft>
                <a:spcPts val="0"/>
              </a:spcAft>
              <a:defRPr>
                <a:solidFill>
                  <a:srgbClr val="FFC000"/>
                </a:solidFill>
              </a:defRPr>
            </a:pPr>
            <a:endParaRPr sz="1350" kern="0">
              <a:solidFill>
                <a:srgbClr val="FFC000"/>
              </a:solidFill>
              <a:latin typeface="Calibri"/>
              <a:cs typeface="Calibri"/>
              <a:sym typeface="Calibri"/>
            </a:endParaRPr>
          </a:p>
        </p:txBody>
      </p:sp>
      <p:sp>
        <p:nvSpPr>
          <p:cNvPr id="142" name="Shape 142"/>
          <p:cNvSpPr/>
          <p:nvPr/>
        </p:nvSpPr>
        <p:spPr>
          <a:xfrm>
            <a:off x="5143682" y="5685270"/>
            <a:ext cx="344964" cy="2077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000"/>
            </a:lvl1pPr>
          </a:lstStyle>
          <a:p>
            <a:pPr defTabSz="685800" eaLnBrk="1" fontAlgn="auto" hangingPunct="1">
              <a:spcBef>
                <a:spcPts val="0"/>
              </a:spcBef>
              <a:spcAft>
                <a:spcPts val="0"/>
              </a:spcAft>
              <a:defRPr sz="1800"/>
            </a:pPr>
            <a:r>
              <a:rPr sz="750" kern="0" dirty="0">
                <a:solidFill>
                  <a:sysClr val="windowText" lastClr="000000"/>
                </a:solidFill>
                <a:latin typeface="Calibri"/>
                <a:cs typeface="Calibri"/>
                <a:sym typeface="Calibri"/>
              </a:rPr>
              <a:t>Bronze</a:t>
            </a:r>
          </a:p>
        </p:txBody>
      </p:sp>
      <p:sp>
        <p:nvSpPr>
          <p:cNvPr id="143" name="Shape 143"/>
          <p:cNvSpPr/>
          <p:nvPr/>
        </p:nvSpPr>
        <p:spPr>
          <a:xfrm>
            <a:off x="5849229" y="5711673"/>
            <a:ext cx="138046" cy="140935"/>
          </a:xfrm>
          <a:prstGeom prst="rect">
            <a:avLst/>
          </a:prstGeom>
          <a:solidFill>
            <a:srgbClr val="A5A5A5"/>
          </a:solidFill>
          <a:ln w="12700">
            <a:miter lim="400000"/>
          </a:ln>
        </p:spPr>
        <p:txBody>
          <a:bodyPr lIns="0" tIns="0" rIns="0" bIns="0" anchor="ctr"/>
          <a:lstStyle/>
          <a:p>
            <a:pPr defTabSz="685800" eaLnBrk="1" fontAlgn="auto" hangingPunct="1">
              <a:spcBef>
                <a:spcPts val="0"/>
              </a:spcBef>
              <a:spcAft>
                <a:spcPts val="0"/>
              </a:spcAft>
              <a:defRPr>
                <a:solidFill>
                  <a:srgbClr val="FFC000"/>
                </a:solidFill>
              </a:defRPr>
            </a:pPr>
            <a:endParaRPr sz="1350" kern="0">
              <a:solidFill>
                <a:srgbClr val="FFC000"/>
              </a:solidFill>
              <a:latin typeface="Calibri"/>
              <a:cs typeface="Calibri"/>
              <a:sym typeface="Calibri"/>
            </a:endParaRPr>
          </a:p>
        </p:txBody>
      </p:sp>
      <p:sp>
        <p:nvSpPr>
          <p:cNvPr id="144" name="Shape 144"/>
          <p:cNvSpPr/>
          <p:nvPr/>
        </p:nvSpPr>
        <p:spPr>
          <a:xfrm>
            <a:off x="6031244" y="5716118"/>
            <a:ext cx="214802"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lvl1pPr>
          </a:lstStyle>
          <a:p>
            <a:pPr defTabSz="685800" eaLnBrk="1" fontAlgn="auto" hangingPunct="1">
              <a:spcBef>
                <a:spcPts val="0"/>
              </a:spcBef>
              <a:spcAft>
                <a:spcPts val="0"/>
              </a:spcAft>
              <a:defRPr sz="1800"/>
            </a:pPr>
            <a:r>
              <a:rPr sz="750" kern="0" dirty="0">
                <a:solidFill>
                  <a:sysClr val="windowText" lastClr="000000"/>
                </a:solidFill>
                <a:latin typeface="Calibri"/>
                <a:cs typeface="Calibri"/>
                <a:sym typeface="Calibri"/>
              </a:rPr>
              <a:t>Silver</a:t>
            </a:r>
          </a:p>
        </p:txBody>
      </p:sp>
      <p:sp>
        <p:nvSpPr>
          <p:cNvPr id="145" name="Shape 145"/>
          <p:cNvSpPr/>
          <p:nvPr/>
        </p:nvSpPr>
        <p:spPr>
          <a:xfrm>
            <a:off x="6829253" y="5715414"/>
            <a:ext cx="138047" cy="140935"/>
          </a:xfrm>
          <a:prstGeom prst="rect">
            <a:avLst/>
          </a:prstGeom>
          <a:solidFill>
            <a:srgbClr val="ED7D31"/>
          </a:solidFill>
          <a:ln w="12700">
            <a:miter lim="400000"/>
          </a:ln>
        </p:spPr>
        <p:txBody>
          <a:bodyPr lIns="0" tIns="0" rIns="0" bIns="0" anchor="ctr"/>
          <a:lstStyle/>
          <a:p>
            <a:pPr defTabSz="685800" eaLnBrk="1" fontAlgn="auto" hangingPunct="1">
              <a:spcBef>
                <a:spcPts val="0"/>
              </a:spcBef>
              <a:spcAft>
                <a:spcPts val="0"/>
              </a:spcAft>
              <a:defRPr>
                <a:solidFill>
                  <a:srgbClr val="FFC000"/>
                </a:solidFill>
              </a:defRPr>
            </a:pPr>
            <a:endParaRPr sz="1350" kern="0">
              <a:solidFill>
                <a:srgbClr val="FFC000"/>
              </a:solidFill>
              <a:latin typeface="Calibri"/>
              <a:cs typeface="Calibri"/>
              <a:sym typeface="Calibri"/>
            </a:endParaRPr>
          </a:p>
        </p:txBody>
      </p:sp>
      <p:sp>
        <p:nvSpPr>
          <p:cNvPr id="146" name="Shape 146"/>
          <p:cNvSpPr/>
          <p:nvPr/>
        </p:nvSpPr>
        <p:spPr>
          <a:xfrm>
            <a:off x="7003014" y="5720564"/>
            <a:ext cx="185948"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lvl1pPr>
          </a:lstStyle>
          <a:p>
            <a:pPr defTabSz="685800" eaLnBrk="1" fontAlgn="auto" hangingPunct="1">
              <a:spcBef>
                <a:spcPts val="0"/>
              </a:spcBef>
              <a:spcAft>
                <a:spcPts val="0"/>
              </a:spcAft>
              <a:defRPr sz="1800"/>
            </a:pPr>
            <a:r>
              <a:rPr sz="750" kern="0" dirty="0">
                <a:solidFill>
                  <a:sysClr val="windowText" lastClr="000000"/>
                </a:solidFill>
                <a:latin typeface="Calibri"/>
                <a:cs typeface="Calibri"/>
                <a:sym typeface="Calibri"/>
              </a:rPr>
              <a:t>Gold</a:t>
            </a:r>
          </a:p>
        </p:txBody>
      </p:sp>
      <p:sp>
        <p:nvSpPr>
          <p:cNvPr id="147" name="Shape 147"/>
          <p:cNvSpPr/>
          <p:nvPr/>
        </p:nvSpPr>
        <p:spPr>
          <a:xfrm>
            <a:off x="7675059" y="5715414"/>
            <a:ext cx="138047" cy="140935"/>
          </a:xfrm>
          <a:prstGeom prst="rect">
            <a:avLst/>
          </a:prstGeom>
          <a:solidFill>
            <a:srgbClr val="5B9BD5"/>
          </a:solidFill>
          <a:ln w="12700">
            <a:miter lim="400000"/>
          </a:ln>
        </p:spPr>
        <p:txBody>
          <a:bodyPr lIns="0" tIns="0" rIns="0" bIns="0" anchor="ctr"/>
          <a:lstStyle/>
          <a:p>
            <a:pPr defTabSz="685800" eaLnBrk="1" fontAlgn="auto" hangingPunct="1">
              <a:spcBef>
                <a:spcPts val="0"/>
              </a:spcBef>
              <a:spcAft>
                <a:spcPts val="0"/>
              </a:spcAft>
              <a:defRPr>
                <a:solidFill>
                  <a:srgbClr val="FFC000"/>
                </a:solidFill>
              </a:defRPr>
            </a:pPr>
            <a:endParaRPr sz="1350" kern="0">
              <a:solidFill>
                <a:srgbClr val="FFC000"/>
              </a:solidFill>
              <a:latin typeface="Calibri"/>
              <a:cs typeface="Calibri"/>
              <a:sym typeface="Calibri"/>
            </a:endParaRPr>
          </a:p>
        </p:txBody>
      </p:sp>
      <p:sp>
        <p:nvSpPr>
          <p:cNvPr id="148" name="Shape 148"/>
          <p:cNvSpPr/>
          <p:nvPr/>
        </p:nvSpPr>
        <p:spPr>
          <a:xfrm>
            <a:off x="7860300" y="5720564"/>
            <a:ext cx="352661" cy="1154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lvl1pPr>
          </a:lstStyle>
          <a:p>
            <a:pPr defTabSz="685800" eaLnBrk="1" fontAlgn="auto" hangingPunct="1">
              <a:spcBef>
                <a:spcPts val="0"/>
              </a:spcBef>
              <a:spcAft>
                <a:spcPts val="0"/>
              </a:spcAft>
              <a:defRPr sz="1800"/>
            </a:pPr>
            <a:r>
              <a:rPr sz="750" kern="0" dirty="0">
                <a:solidFill>
                  <a:sysClr val="windowText" lastClr="000000"/>
                </a:solidFill>
                <a:latin typeface="Calibri"/>
                <a:cs typeface="Calibri"/>
                <a:sym typeface="Calibri"/>
              </a:rPr>
              <a:t>Platinum</a:t>
            </a:r>
          </a:p>
        </p:txBody>
      </p:sp>
    </p:spTree>
    <p:extLst>
      <p:ext uri="{BB962C8B-B14F-4D97-AF65-F5344CB8AC3E}">
        <p14:creationId xmlns:p14="http://schemas.microsoft.com/office/powerpoint/2010/main" val="325429105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419986" y="634008"/>
            <a:ext cx="8126732" cy="994172"/>
          </a:xfrm>
          <a:prstGeom prst="rect">
            <a:avLst/>
          </a:prstGeom>
        </p:spPr>
        <p:txBody>
          <a:bodyPr/>
          <a:lstStyle/>
          <a:p>
            <a:pPr lvl="0">
              <a:defRPr sz="1800">
                <a:solidFill>
                  <a:srgbClr val="000000"/>
                </a:solidFill>
              </a:defRPr>
            </a:pPr>
            <a:r>
              <a:rPr dirty="0"/>
              <a:t>Key Components</a:t>
            </a:r>
          </a:p>
        </p:txBody>
      </p:sp>
      <p:pic>
        <p:nvPicPr>
          <p:cNvPr id="153" name="ICON 1.png"/>
          <p:cNvPicPr/>
          <p:nvPr/>
        </p:nvPicPr>
        <p:blipFill>
          <a:blip r:embed="rId3"/>
          <a:stretch>
            <a:fillRect/>
          </a:stretch>
        </p:blipFill>
        <p:spPr>
          <a:xfrm>
            <a:off x="550625" y="2612296"/>
            <a:ext cx="2473283" cy="2473283"/>
          </a:xfrm>
          <a:prstGeom prst="rect">
            <a:avLst/>
          </a:prstGeom>
          <a:ln w="12700">
            <a:miter lim="400000"/>
          </a:ln>
        </p:spPr>
      </p:pic>
      <p:pic>
        <p:nvPicPr>
          <p:cNvPr id="154" name="ICON2.png"/>
          <p:cNvPicPr/>
          <p:nvPr/>
        </p:nvPicPr>
        <p:blipFill>
          <a:blip r:embed="rId4"/>
          <a:stretch>
            <a:fillRect/>
          </a:stretch>
        </p:blipFill>
        <p:spPr>
          <a:xfrm>
            <a:off x="3721065" y="2998002"/>
            <a:ext cx="1701870" cy="1701871"/>
          </a:xfrm>
          <a:prstGeom prst="rect">
            <a:avLst/>
          </a:prstGeom>
          <a:ln w="12700">
            <a:miter lim="400000"/>
          </a:ln>
        </p:spPr>
      </p:pic>
      <p:pic>
        <p:nvPicPr>
          <p:cNvPr id="155" name="ICON3.png"/>
          <p:cNvPicPr/>
          <p:nvPr/>
        </p:nvPicPr>
        <p:blipFill>
          <a:blip r:embed="rId5"/>
          <a:stretch>
            <a:fillRect/>
          </a:stretch>
        </p:blipFill>
        <p:spPr>
          <a:xfrm>
            <a:off x="6514262" y="3007841"/>
            <a:ext cx="1682193" cy="1682193"/>
          </a:xfrm>
          <a:prstGeom prst="rect">
            <a:avLst/>
          </a:prstGeom>
          <a:ln w="12700">
            <a:miter lim="400000"/>
          </a:ln>
        </p:spPr>
      </p:pic>
      <p:sp>
        <p:nvSpPr>
          <p:cNvPr id="156" name="Shape 156"/>
          <p:cNvSpPr/>
          <p:nvPr/>
        </p:nvSpPr>
        <p:spPr>
          <a:xfrm>
            <a:off x="930681" y="4812262"/>
            <a:ext cx="1635382" cy="334707"/>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100">
                <a:solidFill>
                  <a:srgbClr val="535353"/>
                </a:solidFill>
              </a:defRPr>
            </a:lvl1pPr>
          </a:lstStyle>
          <a:p>
            <a:pPr defTabSz="685800" eaLnBrk="1" fontAlgn="auto" hangingPunct="1">
              <a:spcBef>
                <a:spcPts val="0"/>
              </a:spcBef>
              <a:spcAft>
                <a:spcPts val="0"/>
              </a:spcAft>
              <a:defRPr sz="1800">
                <a:solidFill>
                  <a:srgbClr val="000000"/>
                </a:solidFill>
              </a:defRPr>
            </a:pPr>
            <a:r>
              <a:rPr sz="1575" kern="0">
                <a:latin typeface="Calibri"/>
                <a:cs typeface="Calibri"/>
                <a:sym typeface="Calibri"/>
              </a:rPr>
              <a:t>SELF- ASSESSMENT</a:t>
            </a:r>
          </a:p>
        </p:txBody>
      </p:sp>
      <p:sp>
        <p:nvSpPr>
          <p:cNvPr id="157" name="Shape 157"/>
          <p:cNvSpPr/>
          <p:nvPr/>
        </p:nvSpPr>
        <p:spPr>
          <a:xfrm>
            <a:off x="3560023" y="4812262"/>
            <a:ext cx="1846659" cy="2423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100">
                <a:solidFill>
                  <a:srgbClr val="535353"/>
                </a:solidFill>
              </a:defRPr>
            </a:lvl1pPr>
          </a:lstStyle>
          <a:p>
            <a:pPr defTabSz="685800" eaLnBrk="1" fontAlgn="auto" hangingPunct="1">
              <a:spcBef>
                <a:spcPts val="0"/>
              </a:spcBef>
              <a:spcAft>
                <a:spcPts val="0"/>
              </a:spcAft>
              <a:defRPr sz="1800">
                <a:solidFill>
                  <a:srgbClr val="000000"/>
                </a:solidFill>
              </a:defRPr>
            </a:pPr>
            <a:r>
              <a:rPr sz="1575" kern="0">
                <a:latin typeface="Calibri"/>
                <a:cs typeface="Calibri"/>
                <a:sym typeface="Calibri"/>
              </a:rPr>
              <a:t>PROVIDES RESOURCES</a:t>
            </a:r>
          </a:p>
        </p:txBody>
      </p:sp>
      <p:sp>
        <p:nvSpPr>
          <p:cNvPr id="158" name="Shape 158"/>
          <p:cNvSpPr/>
          <p:nvPr/>
        </p:nvSpPr>
        <p:spPr>
          <a:xfrm>
            <a:off x="6627693" y="4812262"/>
            <a:ext cx="1264770" cy="2423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100">
                <a:solidFill>
                  <a:srgbClr val="535353"/>
                </a:solidFill>
              </a:defRPr>
            </a:lvl1pPr>
          </a:lstStyle>
          <a:p>
            <a:pPr defTabSz="685800" eaLnBrk="1" fontAlgn="auto" hangingPunct="1">
              <a:spcBef>
                <a:spcPts val="0"/>
              </a:spcBef>
              <a:spcAft>
                <a:spcPts val="0"/>
              </a:spcAft>
              <a:defRPr sz="1800">
                <a:solidFill>
                  <a:srgbClr val="000000"/>
                </a:solidFill>
              </a:defRPr>
            </a:pPr>
            <a:r>
              <a:rPr sz="1575" kern="0">
                <a:latin typeface="Calibri"/>
                <a:cs typeface="Calibri"/>
                <a:sym typeface="Calibri"/>
              </a:rPr>
              <a:t>GOAL- SETTING</a:t>
            </a:r>
          </a:p>
        </p:txBody>
      </p:sp>
    </p:spTree>
    <p:extLst>
      <p:ext uri="{BB962C8B-B14F-4D97-AF65-F5344CB8AC3E}">
        <p14:creationId xmlns:p14="http://schemas.microsoft.com/office/powerpoint/2010/main" val="49021393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pPr lvl="0">
              <a:defRPr sz="1800">
                <a:solidFill>
                  <a:srgbClr val="000000"/>
                </a:solidFill>
              </a:defRPr>
            </a:pPr>
            <a:r>
              <a:rPr/>
              <a:t>Certification Levels</a:t>
            </a:r>
          </a:p>
        </p:txBody>
      </p:sp>
      <p:sp>
        <p:nvSpPr>
          <p:cNvPr id="163" name="Shape 163"/>
          <p:cNvSpPr>
            <a:spLocks noGrp="1"/>
          </p:cNvSpPr>
          <p:nvPr>
            <p:ph type="sldNum" sz="quarter" idx="2"/>
          </p:nvPr>
        </p:nvSpPr>
        <p:spPr>
          <a:xfrm>
            <a:off x="6457950" y="5696749"/>
            <a:ext cx="2057400" cy="369332"/>
          </a:xfrm>
          <a:prstGeom prst="rect">
            <a:avLst/>
          </a:prstGeom>
          <a:extLst>
            <a:ext uri="{C572A759-6A51-4108-AA02-DFA0A04FC94B}">
              <ma14:wrappingTextBoxFlag xmlns="" xmlns:ma14="http://schemas.microsoft.com/office/mac/drawingml/2011/main" val="1"/>
            </a:ext>
          </a:extLst>
        </p:spPr>
        <p:txBody>
          <a:bodyPr/>
          <a:lstStyle/>
          <a:p>
            <a:pPr defTabSz="685800" eaLnBrk="1" fontAlgn="auto" hangingPunct="1">
              <a:spcBef>
                <a:spcPts val="0"/>
              </a:spcBef>
              <a:spcAft>
                <a:spcPts val="0"/>
              </a:spcAft>
              <a:defRPr sz="1800">
                <a:solidFill>
                  <a:srgbClr val="000000"/>
                </a:solidFill>
              </a:defRPr>
            </a:pPr>
            <a:fld id="{86CB4B4D-7CA3-9044-876B-883B54F8677D}" type="slidenum">
              <a:rPr kern="0">
                <a:latin typeface="Calibri"/>
                <a:cs typeface="Calibri"/>
                <a:sym typeface="Calibri"/>
              </a:rPr>
              <a:pPr defTabSz="685800" eaLnBrk="1" fontAlgn="auto" hangingPunct="1">
                <a:spcBef>
                  <a:spcPts val="0"/>
                </a:spcBef>
                <a:spcAft>
                  <a:spcPts val="0"/>
                </a:spcAft>
                <a:defRPr sz="1800">
                  <a:solidFill>
                    <a:srgbClr val="000000"/>
                  </a:solidFill>
                </a:defRPr>
              </a:pPr>
              <a:t>58</a:t>
            </a:fld>
            <a:endParaRPr kern="0">
              <a:latin typeface="Calibri"/>
              <a:cs typeface="Calibri"/>
              <a:sym typeface="Calibri"/>
            </a:endParaRPr>
          </a:p>
        </p:txBody>
      </p:sp>
      <p:pic>
        <p:nvPicPr>
          <p:cNvPr id="164" name="GreenOffice-certification.png"/>
          <p:cNvPicPr/>
          <p:nvPr/>
        </p:nvPicPr>
        <p:blipFill>
          <a:blip r:embed="rId3"/>
          <a:stretch>
            <a:fillRect/>
          </a:stretch>
        </p:blipFill>
        <p:spPr>
          <a:xfrm>
            <a:off x="1406440" y="2414328"/>
            <a:ext cx="6412355" cy="2288718"/>
          </a:xfrm>
          <a:prstGeom prst="rect">
            <a:avLst/>
          </a:prstGeom>
          <a:ln w="12700">
            <a:miter lim="400000"/>
          </a:ln>
        </p:spPr>
      </p:pic>
      <p:sp>
        <p:nvSpPr>
          <p:cNvPr id="165" name="Shape 165"/>
          <p:cNvSpPr/>
          <p:nvPr/>
        </p:nvSpPr>
        <p:spPr>
          <a:xfrm>
            <a:off x="2212848" y="4769593"/>
            <a:ext cx="779379" cy="392415"/>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600">
                <a:solidFill>
                  <a:srgbClr val="535353"/>
                </a:solidFill>
              </a:defRPr>
            </a:lvl1pPr>
          </a:lstStyle>
          <a:p>
            <a:pPr defTabSz="685800" eaLnBrk="1" fontAlgn="auto" hangingPunct="1">
              <a:spcBef>
                <a:spcPts val="0"/>
              </a:spcBef>
              <a:spcAft>
                <a:spcPts val="0"/>
              </a:spcAft>
              <a:defRPr sz="1800">
                <a:solidFill>
                  <a:srgbClr val="000000"/>
                </a:solidFill>
              </a:defRPr>
            </a:pPr>
            <a:r>
              <a:rPr sz="1950" kern="0">
                <a:latin typeface="Calibri"/>
                <a:cs typeface="Calibri"/>
                <a:sym typeface="Calibri"/>
              </a:rPr>
              <a:t>Bronze</a:t>
            </a:r>
          </a:p>
        </p:txBody>
      </p:sp>
      <p:sp>
        <p:nvSpPr>
          <p:cNvPr id="166" name="Shape 166"/>
          <p:cNvSpPr/>
          <p:nvPr/>
        </p:nvSpPr>
        <p:spPr>
          <a:xfrm>
            <a:off x="3649383" y="4769592"/>
            <a:ext cx="554639" cy="30008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600">
                <a:solidFill>
                  <a:srgbClr val="535353"/>
                </a:solidFill>
              </a:defRPr>
            </a:lvl1pPr>
          </a:lstStyle>
          <a:p>
            <a:pPr defTabSz="685800" eaLnBrk="1" fontAlgn="auto" hangingPunct="1">
              <a:spcBef>
                <a:spcPts val="0"/>
              </a:spcBef>
              <a:spcAft>
                <a:spcPts val="0"/>
              </a:spcAft>
              <a:defRPr sz="1800">
                <a:solidFill>
                  <a:srgbClr val="000000"/>
                </a:solidFill>
              </a:defRPr>
            </a:pPr>
            <a:r>
              <a:rPr sz="1950" kern="0">
                <a:latin typeface="Calibri"/>
                <a:cs typeface="Calibri"/>
                <a:sym typeface="Calibri"/>
              </a:rPr>
              <a:t>Silver</a:t>
            </a:r>
          </a:p>
        </p:txBody>
      </p:sp>
      <p:sp>
        <p:nvSpPr>
          <p:cNvPr id="167" name="Shape 167"/>
          <p:cNvSpPr/>
          <p:nvPr/>
        </p:nvSpPr>
        <p:spPr>
          <a:xfrm>
            <a:off x="4944075" y="4769592"/>
            <a:ext cx="477695" cy="30008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600">
                <a:solidFill>
                  <a:srgbClr val="535353"/>
                </a:solidFill>
              </a:defRPr>
            </a:lvl1pPr>
          </a:lstStyle>
          <a:p>
            <a:pPr defTabSz="685800" eaLnBrk="1" fontAlgn="auto" hangingPunct="1">
              <a:spcBef>
                <a:spcPts val="0"/>
              </a:spcBef>
              <a:spcAft>
                <a:spcPts val="0"/>
              </a:spcAft>
              <a:defRPr sz="1800">
                <a:solidFill>
                  <a:srgbClr val="000000"/>
                </a:solidFill>
              </a:defRPr>
            </a:pPr>
            <a:r>
              <a:rPr sz="1950" kern="0">
                <a:latin typeface="Calibri"/>
                <a:cs typeface="Calibri"/>
                <a:sym typeface="Calibri"/>
              </a:rPr>
              <a:t>Gold</a:t>
            </a:r>
          </a:p>
        </p:txBody>
      </p:sp>
      <p:sp>
        <p:nvSpPr>
          <p:cNvPr id="168" name="Shape 168"/>
          <p:cNvSpPr/>
          <p:nvPr/>
        </p:nvSpPr>
        <p:spPr>
          <a:xfrm>
            <a:off x="6008022" y="4769592"/>
            <a:ext cx="912109" cy="30008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600">
                <a:solidFill>
                  <a:srgbClr val="535353"/>
                </a:solidFill>
              </a:defRPr>
            </a:lvl1pPr>
          </a:lstStyle>
          <a:p>
            <a:pPr defTabSz="685800" eaLnBrk="1" fontAlgn="auto" hangingPunct="1">
              <a:spcBef>
                <a:spcPts val="0"/>
              </a:spcBef>
              <a:spcAft>
                <a:spcPts val="0"/>
              </a:spcAft>
              <a:defRPr sz="1800">
                <a:solidFill>
                  <a:srgbClr val="000000"/>
                </a:solidFill>
              </a:defRPr>
            </a:pPr>
            <a:r>
              <a:rPr sz="1950" kern="0">
                <a:latin typeface="Calibri"/>
                <a:cs typeface="Calibri"/>
                <a:sym typeface="Calibri"/>
              </a:rPr>
              <a:t>Platinum</a:t>
            </a:r>
          </a:p>
        </p:txBody>
      </p:sp>
      <p:sp>
        <p:nvSpPr>
          <p:cNvPr id="169" name="Shape 169"/>
          <p:cNvSpPr/>
          <p:nvPr/>
        </p:nvSpPr>
        <p:spPr>
          <a:xfrm>
            <a:off x="2318362" y="5190469"/>
            <a:ext cx="713655" cy="34624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200">
                <a:solidFill>
                  <a:srgbClr val="535353"/>
                </a:solidFill>
              </a:defRPr>
            </a:lvl1pPr>
          </a:lstStyle>
          <a:p>
            <a:pPr defTabSz="685800" eaLnBrk="1" fontAlgn="auto" hangingPunct="1">
              <a:spcBef>
                <a:spcPts val="0"/>
              </a:spcBef>
              <a:spcAft>
                <a:spcPts val="0"/>
              </a:spcAft>
              <a:defRPr sz="1800">
                <a:solidFill>
                  <a:srgbClr val="000000"/>
                </a:solidFill>
              </a:defRPr>
            </a:pPr>
            <a:r>
              <a:rPr sz="1650" kern="0">
                <a:latin typeface="Calibri"/>
                <a:cs typeface="Calibri"/>
                <a:sym typeface="Calibri"/>
              </a:rPr>
              <a:t>50-64%</a:t>
            </a:r>
          </a:p>
        </p:txBody>
      </p:sp>
      <p:sp>
        <p:nvSpPr>
          <p:cNvPr id="170" name="Shape 170"/>
          <p:cNvSpPr/>
          <p:nvPr/>
        </p:nvSpPr>
        <p:spPr>
          <a:xfrm>
            <a:off x="3667275" y="5190469"/>
            <a:ext cx="644407" cy="2539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200">
                <a:solidFill>
                  <a:srgbClr val="535353"/>
                </a:solidFill>
              </a:defRPr>
            </a:lvl1pPr>
          </a:lstStyle>
          <a:p>
            <a:pPr defTabSz="685800" eaLnBrk="1" fontAlgn="auto" hangingPunct="1">
              <a:spcBef>
                <a:spcPts val="0"/>
              </a:spcBef>
              <a:spcAft>
                <a:spcPts val="0"/>
              </a:spcAft>
              <a:defRPr sz="1800">
                <a:solidFill>
                  <a:srgbClr val="000000"/>
                </a:solidFill>
              </a:defRPr>
            </a:pPr>
            <a:r>
              <a:rPr sz="1650" kern="0">
                <a:latin typeface="Calibri"/>
                <a:cs typeface="Calibri"/>
                <a:sym typeface="Calibri"/>
              </a:rPr>
              <a:t>65-79%</a:t>
            </a:r>
          </a:p>
        </p:txBody>
      </p:sp>
      <p:sp>
        <p:nvSpPr>
          <p:cNvPr id="171" name="Shape 171"/>
          <p:cNvSpPr/>
          <p:nvPr/>
        </p:nvSpPr>
        <p:spPr>
          <a:xfrm>
            <a:off x="4897996" y="5190469"/>
            <a:ext cx="644407" cy="2539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200">
                <a:solidFill>
                  <a:srgbClr val="535353"/>
                </a:solidFill>
              </a:defRPr>
            </a:lvl1pPr>
          </a:lstStyle>
          <a:p>
            <a:pPr defTabSz="685800" eaLnBrk="1" fontAlgn="auto" hangingPunct="1">
              <a:spcBef>
                <a:spcPts val="0"/>
              </a:spcBef>
              <a:spcAft>
                <a:spcPts val="0"/>
              </a:spcAft>
              <a:defRPr sz="1800">
                <a:solidFill>
                  <a:srgbClr val="000000"/>
                </a:solidFill>
              </a:defRPr>
            </a:pPr>
            <a:r>
              <a:rPr sz="1650" kern="0">
                <a:latin typeface="Calibri"/>
                <a:cs typeface="Calibri"/>
                <a:sym typeface="Calibri"/>
              </a:rPr>
              <a:t>80-89%</a:t>
            </a:r>
          </a:p>
        </p:txBody>
      </p:sp>
      <p:sp>
        <p:nvSpPr>
          <p:cNvPr id="172" name="Shape 172"/>
          <p:cNvSpPr/>
          <p:nvPr/>
        </p:nvSpPr>
        <p:spPr>
          <a:xfrm>
            <a:off x="6273433" y="5184809"/>
            <a:ext cx="471283" cy="2539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200">
                <a:solidFill>
                  <a:srgbClr val="535353"/>
                </a:solidFill>
              </a:defRPr>
            </a:lvl1pPr>
          </a:lstStyle>
          <a:p>
            <a:pPr defTabSz="685800" eaLnBrk="1" fontAlgn="auto" hangingPunct="1">
              <a:spcBef>
                <a:spcPts val="0"/>
              </a:spcBef>
              <a:spcAft>
                <a:spcPts val="0"/>
              </a:spcAft>
              <a:defRPr sz="1800">
                <a:solidFill>
                  <a:srgbClr val="000000"/>
                </a:solidFill>
              </a:defRPr>
            </a:pPr>
            <a:r>
              <a:rPr sz="1650" kern="0">
                <a:latin typeface="Calibri"/>
                <a:cs typeface="Calibri"/>
                <a:sym typeface="Calibri"/>
              </a:rPr>
              <a:t>90%+</a:t>
            </a:r>
          </a:p>
        </p:txBody>
      </p:sp>
    </p:spTree>
    <p:extLst>
      <p:ext uri="{BB962C8B-B14F-4D97-AF65-F5344CB8AC3E}">
        <p14:creationId xmlns:p14="http://schemas.microsoft.com/office/powerpoint/2010/main" val="2841109275"/>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373379" y="532883"/>
            <a:ext cx="8126732" cy="994172"/>
          </a:xfrm>
          <a:prstGeom prst="rect">
            <a:avLst/>
          </a:prstGeom>
        </p:spPr>
        <p:txBody>
          <a:bodyPr/>
          <a:lstStyle/>
          <a:p>
            <a:pPr lvl="0">
              <a:defRPr sz="1800">
                <a:solidFill>
                  <a:srgbClr val="000000"/>
                </a:solidFill>
              </a:defRPr>
            </a:pPr>
            <a:r>
              <a:rPr dirty="0"/>
              <a:t>Checklist Categories</a:t>
            </a:r>
          </a:p>
        </p:txBody>
      </p:sp>
      <p:pic>
        <p:nvPicPr>
          <p:cNvPr id="236" name="energy.png"/>
          <p:cNvPicPr/>
          <p:nvPr/>
        </p:nvPicPr>
        <p:blipFill>
          <a:blip r:embed="rId3"/>
          <a:stretch>
            <a:fillRect/>
          </a:stretch>
        </p:blipFill>
        <p:spPr>
          <a:xfrm>
            <a:off x="770072" y="2361061"/>
            <a:ext cx="1445948" cy="1257974"/>
          </a:xfrm>
          <a:prstGeom prst="rect">
            <a:avLst/>
          </a:prstGeom>
          <a:ln w="12700">
            <a:miter lim="400000"/>
          </a:ln>
        </p:spPr>
      </p:pic>
      <p:pic>
        <p:nvPicPr>
          <p:cNvPr id="237" name="waste.png"/>
          <p:cNvPicPr/>
          <p:nvPr/>
        </p:nvPicPr>
        <p:blipFill>
          <a:blip r:embed="rId4"/>
          <a:stretch>
            <a:fillRect/>
          </a:stretch>
        </p:blipFill>
        <p:spPr>
          <a:xfrm>
            <a:off x="2799205" y="2265148"/>
            <a:ext cx="1445948" cy="1386321"/>
          </a:xfrm>
          <a:prstGeom prst="rect">
            <a:avLst/>
          </a:prstGeom>
          <a:ln w="12700">
            <a:miter lim="400000"/>
          </a:ln>
        </p:spPr>
      </p:pic>
      <p:pic>
        <p:nvPicPr>
          <p:cNvPr id="238" name="transportation.png"/>
          <p:cNvPicPr/>
          <p:nvPr/>
        </p:nvPicPr>
        <p:blipFill>
          <a:blip r:embed="rId5"/>
          <a:stretch>
            <a:fillRect/>
          </a:stretch>
        </p:blipFill>
        <p:spPr>
          <a:xfrm>
            <a:off x="1677365" y="4133483"/>
            <a:ext cx="1490668" cy="1386321"/>
          </a:xfrm>
          <a:prstGeom prst="rect">
            <a:avLst/>
          </a:prstGeom>
          <a:ln w="12700">
            <a:miter lim="400000"/>
          </a:ln>
        </p:spPr>
      </p:pic>
      <p:pic>
        <p:nvPicPr>
          <p:cNvPr id="239" name="awareness.png"/>
          <p:cNvPicPr/>
          <p:nvPr/>
        </p:nvPicPr>
        <p:blipFill>
          <a:blip r:embed="rId6"/>
          <a:stretch>
            <a:fillRect/>
          </a:stretch>
        </p:blipFill>
        <p:spPr>
          <a:xfrm>
            <a:off x="3936570" y="4133483"/>
            <a:ext cx="1490668" cy="1386321"/>
          </a:xfrm>
          <a:prstGeom prst="rect">
            <a:avLst/>
          </a:prstGeom>
          <a:ln w="12700">
            <a:miter lim="400000"/>
          </a:ln>
        </p:spPr>
      </p:pic>
      <p:sp>
        <p:nvSpPr>
          <p:cNvPr id="240" name="Shape 240"/>
          <p:cNvSpPr/>
          <p:nvPr/>
        </p:nvSpPr>
        <p:spPr>
          <a:xfrm>
            <a:off x="1172001" y="3646310"/>
            <a:ext cx="575797" cy="276999"/>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ENERGY</a:t>
            </a:r>
          </a:p>
        </p:txBody>
      </p:sp>
      <p:sp>
        <p:nvSpPr>
          <p:cNvPr id="241" name="Shape 241"/>
          <p:cNvSpPr/>
          <p:nvPr/>
        </p:nvSpPr>
        <p:spPr>
          <a:xfrm>
            <a:off x="3247299" y="3646309"/>
            <a:ext cx="447238"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WASTE</a:t>
            </a:r>
          </a:p>
        </p:txBody>
      </p:sp>
      <p:sp>
        <p:nvSpPr>
          <p:cNvPr id="242" name="Shape 242"/>
          <p:cNvSpPr/>
          <p:nvPr/>
        </p:nvSpPr>
        <p:spPr>
          <a:xfrm>
            <a:off x="5239403" y="3646309"/>
            <a:ext cx="830356"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DOCUMENTS</a:t>
            </a:r>
          </a:p>
        </p:txBody>
      </p:sp>
      <p:sp>
        <p:nvSpPr>
          <p:cNvPr id="243" name="Shape 243"/>
          <p:cNvSpPr/>
          <p:nvPr/>
        </p:nvSpPr>
        <p:spPr>
          <a:xfrm>
            <a:off x="7318649" y="3646309"/>
            <a:ext cx="836768"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PURCHASING</a:t>
            </a:r>
          </a:p>
        </p:txBody>
      </p:sp>
      <p:sp>
        <p:nvSpPr>
          <p:cNvPr id="244" name="Shape 244"/>
          <p:cNvSpPr/>
          <p:nvPr/>
        </p:nvSpPr>
        <p:spPr>
          <a:xfrm>
            <a:off x="1898852" y="5537150"/>
            <a:ext cx="1165384"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TRANSPORTATION</a:t>
            </a:r>
          </a:p>
        </p:txBody>
      </p:sp>
      <p:sp>
        <p:nvSpPr>
          <p:cNvPr id="245" name="Shape 245"/>
          <p:cNvSpPr/>
          <p:nvPr/>
        </p:nvSpPr>
        <p:spPr>
          <a:xfrm>
            <a:off x="4386324" y="5537150"/>
            <a:ext cx="790281"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AWARENESS</a:t>
            </a:r>
          </a:p>
        </p:txBody>
      </p:sp>
      <p:sp>
        <p:nvSpPr>
          <p:cNvPr id="246" name="Shape 246"/>
          <p:cNvSpPr/>
          <p:nvPr/>
        </p:nvSpPr>
        <p:spPr>
          <a:xfrm>
            <a:off x="6613727" y="5537150"/>
            <a:ext cx="831959"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600" b="1">
                <a:solidFill>
                  <a:srgbClr val="535353"/>
                </a:solidFill>
              </a:defRPr>
            </a:lvl1pPr>
          </a:lstStyle>
          <a:p>
            <a:pPr defTabSz="685800" eaLnBrk="1" fontAlgn="auto" hangingPunct="1">
              <a:spcBef>
                <a:spcPts val="0"/>
              </a:spcBef>
              <a:spcAft>
                <a:spcPts val="0"/>
              </a:spcAft>
              <a:defRPr sz="1800" b="0">
                <a:solidFill>
                  <a:srgbClr val="000000"/>
                </a:solidFill>
              </a:defRPr>
            </a:pPr>
            <a:r>
              <a:rPr sz="1200" kern="0">
                <a:latin typeface="Calibri"/>
                <a:cs typeface="Calibri"/>
                <a:sym typeface="Calibri"/>
              </a:rPr>
              <a:t>INNOVATION</a:t>
            </a:r>
          </a:p>
        </p:txBody>
      </p:sp>
      <p:pic>
        <p:nvPicPr>
          <p:cNvPr id="247" name="DOLLAR.png"/>
          <p:cNvPicPr/>
          <p:nvPr/>
        </p:nvPicPr>
        <p:blipFill>
          <a:blip r:embed="rId7"/>
          <a:stretch>
            <a:fillRect/>
          </a:stretch>
        </p:blipFill>
        <p:spPr>
          <a:xfrm>
            <a:off x="7236272" y="2444808"/>
            <a:ext cx="1090481" cy="1090481"/>
          </a:xfrm>
          <a:prstGeom prst="rect">
            <a:avLst/>
          </a:prstGeom>
          <a:ln w="12700">
            <a:miter lim="400000"/>
          </a:ln>
        </p:spPr>
      </p:pic>
      <p:pic>
        <p:nvPicPr>
          <p:cNvPr id="248" name="Asset 3.png"/>
          <p:cNvPicPr/>
          <p:nvPr/>
        </p:nvPicPr>
        <p:blipFill>
          <a:blip r:embed="rId8"/>
          <a:stretch>
            <a:fillRect/>
          </a:stretch>
        </p:blipFill>
        <p:spPr>
          <a:xfrm>
            <a:off x="6483837" y="4253144"/>
            <a:ext cx="1147000" cy="1147000"/>
          </a:xfrm>
          <a:prstGeom prst="rect">
            <a:avLst/>
          </a:prstGeom>
          <a:ln w="12700">
            <a:miter lim="400000"/>
          </a:ln>
        </p:spPr>
      </p:pic>
      <p:pic>
        <p:nvPicPr>
          <p:cNvPr id="249" name="Asset 4.png"/>
          <p:cNvPicPr/>
          <p:nvPr/>
        </p:nvPicPr>
        <p:blipFill>
          <a:blip r:embed="rId9"/>
          <a:stretch>
            <a:fillRect/>
          </a:stretch>
        </p:blipFill>
        <p:spPr>
          <a:xfrm>
            <a:off x="5114989" y="2419031"/>
            <a:ext cx="1147000" cy="1142035"/>
          </a:xfrm>
          <a:prstGeom prst="rect">
            <a:avLst/>
          </a:prstGeom>
          <a:ln w="12700">
            <a:miter lim="400000"/>
          </a:ln>
        </p:spPr>
      </p:pic>
    </p:spTree>
    <p:extLst>
      <p:ext uri="{BB962C8B-B14F-4D97-AF65-F5344CB8AC3E}">
        <p14:creationId xmlns:p14="http://schemas.microsoft.com/office/powerpoint/2010/main" val="30197419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03C4F1A4-6006-3D4A-B4AF-5B2D6777232B}"/>
              </a:ext>
            </a:extLst>
          </p:cNvPr>
          <p:cNvPicPr>
            <a:picLocks noChangeAspect="1"/>
          </p:cNvPicPr>
          <p:nvPr/>
        </p:nvPicPr>
        <p:blipFill>
          <a:blip r:embed="rId3"/>
          <a:stretch>
            <a:fillRect/>
          </a:stretch>
        </p:blipFill>
        <p:spPr>
          <a:xfrm>
            <a:off x="225706" y="1224087"/>
            <a:ext cx="5731685" cy="4225420"/>
          </a:xfrm>
          <a:prstGeom prst="rect">
            <a:avLst/>
          </a:prstGeom>
        </p:spPr>
      </p:pic>
      <p:sp>
        <p:nvSpPr>
          <p:cNvPr id="5" name="TextBox 4"/>
          <p:cNvSpPr txBox="1"/>
          <p:nvPr/>
        </p:nvSpPr>
        <p:spPr>
          <a:xfrm>
            <a:off x="6111433" y="1473602"/>
            <a:ext cx="2847372" cy="3508653"/>
          </a:xfrm>
          <a:prstGeom prst="rect">
            <a:avLst/>
          </a:prstGeom>
          <a:noFill/>
        </p:spPr>
        <p:txBody>
          <a:bodyPr wrap="square" rtlCol="0">
            <a:spAutoFit/>
          </a:bodyPr>
          <a:lstStyle/>
          <a:p>
            <a:pPr marL="139697" defTabSz="685800" eaLnBrk="1" fontAlgn="auto" hangingPunct="1">
              <a:spcBef>
                <a:spcPts val="0"/>
              </a:spcBef>
              <a:spcAft>
                <a:spcPts val="0"/>
              </a:spcAft>
            </a:pPr>
            <a:r>
              <a:rPr lang="en-US" sz="1950" b="1" u="sng" dirty="0">
                <a:solidFill>
                  <a:prstClr val="black"/>
                </a:solidFill>
                <a:latin typeface="Calibri" panose="020F0502020204030204"/>
                <a:ea typeface="+mn-ea"/>
              </a:rPr>
              <a:t>To Schedule a Counseling Initial Consultation:</a:t>
            </a:r>
          </a:p>
          <a:p>
            <a:pPr defTabSz="685800" eaLnBrk="1" fontAlgn="auto" hangingPunct="1">
              <a:spcBef>
                <a:spcPts val="0"/>
              </a:spcBef>
              <a:spcAft>
                <a:spcPts val="0"/>
              </a:spcAft>
            </a:pPr>
            <a:r>
              <a:rPr lang="en-US" sz="1950" dirty="0">
                <a:solidFill>
                  <a:prstClr val="black"/>
                </a:solidFill>
                <a:latin typeface="Calibri" panose="020F0502020204030204"/>
                <a:ea typeface="+mn-ea"/>
              </a:rPr>
              <a:t>Call: 314-935-6695</a:t>
            </a:r>
          </a:p>
          <a:p>
            <a:pPr defTabSz="685800" eaLnBrk="1" fontAlgn="auto" hangingPunct="1">
              <a:spcBef>
                <a:spcPts val="0"/>
              </a:spcBef>
              <a:spcAft>
                <a:spcPts val="0"/>
              </a:spcAft>
            </a:pPr>
            <a:r>
              <a:rPr lang="en-US" sz="1950" dirty="0">
                <a:solidFill>
                  <a:prstClr val="black"/>
                </a:solidFill>
                <a:latin typeface="Calibri" panose="020F0502020204030204"/>
                <a:ea typeface="+mn-ea"/>
              </a:rPr>
              <a:t>Schedule through the SHS Portal: </a:t>
            </a:r>
          </a:p>
          <a:p>
            <a:pPr defTabSz="685800" eaLnBrk="1" fontAlgn="auto" hangingPunct="1">
              <a:spcBef>
                <a:spcPts val="0"/>
              </a:spcBef>
              <a:spcAft>
                <a:spcPts val="0"/>
              </a:spcAft>
            </a:pPr>
            <a:endParaRPr lang="en-US" sz="1950" b="1" dirty="0">
              <a:solidFill>
                <a:prstClr val="black"/>
              </a:solidFill>
              <a:latin typeface="Calibri" panose="020F0502020204030204"/>
              <a:ea typeface="+mn-ea"/>
            </a:endParaRPr>
          </a:p>
          <a:p>
            <a:pPr defTabSz="685800" eaLnBrk="1" fontAlgn="auto" hangingPunct="1">
              <a:spcBef>
                <a:spcPts val="0"/>
              </a:spcBef>
              <a:spcAft>
                <a:spcPts val="0"/>
              </a:spcAft>
            </a:pPr>
            <a:r>
              <a:rPr lang="en-US" sz="1950" b="1" dirty="0">
                <a:solidFill>
                  <a:prstClr val="black"/>
                </a:solidFill>
                <a:latin typeface="Calibri" panose="020F0502020204030204"/>
                <a:ea typeface="+mn-ea"/>
              </a:rPr>
              <a:t>https://students.wustl.edu/habif-health-wellness-center/ </a:t>
            </a:r>
          </a:p>
          <a:p>
            <a:pPr defTabSz="685800" eaLnBrk="1" fontAlgn="auto" hangingPunct="1">
              <a:spcBef>
                <a:spcPts val="0"/>
              </a:spcBef>
              <a:spcAft>
                <a:spcPts val="0"/>
              </a:spcAft>
            </a:pPr>
            <a:endParaRPr lang="en-US" sz="1350" b="1" dirty="0">
              <a:solidFill>
                <a:prstClr val="black"/>
              </a:solidFill>
              <a:latin typeface="Calibri" panose="020F0502020204030204"/>
              <a:ea typeface="+mn-ea"/>
            </a:endParaRP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Tree>
    <p:extLst>
      <p:ext uri="{BB962C8B-B14F-4D97-AF65-F5344CB8AC3E}">
        <p14:creationId xmlns:p14="http://schemas.microsoft.com/office/powerpoint/2010/main" val="36216429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8107-B652-EB4D-A1C8-88C2B83F15EA}"/>
              </a:ext>
            </a:extLst>
          </p:cNvPr>
          <p:cNvSpPr>
            <a:spLocks noGrp="1"/>
          </p:cNvSpPr>
          <p:nvPr>
            <p:ph type="title"/>
          </p:nvPr>
        </p:nvSpPr>
        <p:spPr/>
        <p:txBody>
          <a:bodyPr/>
          <a:lstStyle/>
          <a:p>
            <a:r>
              <a:rPr lang="en-US" dirty="0"/>
              <a:t>P12: Green Catering </a:t>
            </a:r>
          </a:p>
        </p:txBody>
      </p:sp>
      <p:sp>
        <p:nvSpPr>
          <p:cNvPr id="3" name="Text Placeholder 2">
            <a:extLst>
              <a:ext uri="{FF2B5EF4-FFF2-40B4-BE49-F238E27FC236}">
                <a16:creationId xmlns:a16="http://schemas.microsoft.com/office/drawing/2014/main" id="{CBF8B5EE-4AEF-FC4E-8702-09603346B66C}"/>
              </a:ext>
            </a:extLst>
          </p:cNvPr>
          <p:cNvSpPr>
            <a:spLocks noGrp="1"/>
          </p:cNvSpPr>
          <p:nvPr>
            <p:ph type="body" idx="1"/>
          </p:nvPr>
        </p:nvSpPr>
        <p:spPr>
          <a:xfrm>
            <a:off x="232522" y="2667691"/>
            <a:ext cx="5193842" cy="2627090"/>
          </a:xfrm>
        </p:spPr>
        <p:txBody>
          <a:bodyPr>
            <a:noAutofit/>
          </a:bodyPr>
          <a:lstStyle/>
          <a:p>
            <a:pPr>
              <a:lnSpc>
                <a:spcPct val="100000"/>
              </a:lnSpc>
              <a:spcAft>
                <a:spcPts val="900"/>
              </a:spcAft>
            </a:pPr>
            <a:r>
              <a:rPr lang="en-US" sz="1800" dirty="0">
                <a:solidFill>
                  <a:schemeClr val="bg2"/>
                </a:solidFill>
                <a:latin typeface="Source Sans Pro" panose="020B0503030403020204" pitchFamily="34" charset="0"/>
                <a:ea typeface="Source Sans Pro" panose="020B0503030403020204" pitchFamily="34" charset="0"/>
              </a:rPr>
              <a:t>For meetings and events with catered food, use a vendor certified with the Green Dining Alliance</a:t>
            </a:r>
            <a:br>
              <a:rPr lang="en-US" sz="1800" dirty="0">
                <a:solidFill>
                  <a:schemeClr val="bg2"/>
                </a:solidFill>
                <a:latin typeface="Source Sans Pro" panose="020B0503030403020204" pitchFamily="34" charset="0"/>
                <a:ea typeface="Source Sans Pro" panose="020B0503030403020204" pitchFamily="34" charset="0"/>
              </a:rPr>
            </a:br>
            <a:r>
              <a:rPr lang="en-US" sz="1800" dirty="0">
                <a:solidFill>
                  <a:schemeClr val="bg2"/>
                </a:solidFill>
                <a:latin typeface="Source Sans Pro" panose="020B0503030403020204" pitchFamily="34" charset="0"/>
                <a:ea typeface="Source Sans Pro" panose="020B0503030403020204" pitchFamily="34" charset="0"/>
              </a:rPr>
              <a:t> </a:t>
            </a:r>
          </a:p>
          <a:p>
            <a:pPr>
              <a:lnSpc>
                <a:spcPct val="100000"/>
              </a:lnSpc>
              <a:spcAft>
                <a:spcPts val="900"/>
              </a:spcAft>
            </a:pPr>
            <a:r>
              <a:rPr lang="en-US" sz="1800" dirty="0">
                <a:solidFill>
                  <a:schemeClr val="bg2"/>
                </a:solidFill>
                <a:latin typeface="Source Sans Pro" panose="020B0503030403020204" pitchFamily="34" charset="0"/>
                <a:ea typeface="Source Sans Pro" panose="020B0503030403020204" pitchFamily="34" charset="0"/>
              </a:rPr>
              <a:t>Look through the list of recommended caterers for WashU events </a:t>
            </a:r>
            <a:r>
              <a:rPr lang="en-US" sz="1800" dirty="0">
                <a:solidFill>
                  <a:srgbClr val="0070C0"/>
                </a:solidFill>
                <a:latin typeface="Source Sans Pro" panose="020B0503030403020204" pitchFamily="34" charset="0"/>
                <a:ea typeface="Source Sans Pro" panose="020B0503030403020204" pitchFamily="34" charset="0"/>
                <a:hlinkClick r:id="rId3">
                  <a:extLst>
                    <a:ext uri="{A12FA001-AC4F-418D-AE19-62706E023703}">
                      <ahyp:hlinkClr xmlns="" xmlns:ahyp="http://schemas.microsoft.com/office/drawing/2018/hyperlinkcolor" val="tx"/>
                    </a:ext>
                  </a:extLst>
                </a:hlinkClick>
              </a:rPr>
              <a:t>here</a:t>
            </a:r>
            <a:r>
              <a:rPr lang="en-US" sz="1800" dirty="0">
                <a:solidFill>
                  <a:srgbClr val="0070C0"/>
                </a:solidFill>
                <a:latin typeface="Source Sans Pro" panose="020B0503030403020204" pitchFamily="34" charset="0"/>
                <a:ea typeface="Source Sans Pro" panose="020B0503030403020204" pitchFamily="34" charset="0"/>
              </a:rPr>
              <a:t>.</a:t>
            </a:r>
          </a:p>
          <a:p>
            <a:endParaRPr lang="en-US" sz="1800" dirty="0"/>
          </a:p>
        </p:txBody>
      </p:sp>
      <p:pic>
        <p:nvPicPr>
          <p:cNvPr id="5" name="Picture 4">
            <a:extLst>
              <a:ext uri="{FF2B5EF4-FFF2-40B4-BE49-F238E27FC236}">
                <a16:creationId xmlns:a16="http://schemas.microsoft.com/office/drawing/2014/main" id="{59469FB1-6AFB-CF40-9BD2-0C12B2AD39C6}"/>
              </a:ext>
            </a:extLst>
          </p:cNvPr>
          <p:cNvPicPr>
            <a:picLocks noChangeAspect="1"/>
          </p:cNvPicPr>
          <p:nvPr/>
        </p:nvPicPr>
        <p:blipFill>
          <a:blip r:embed="rId4"/>
          <a:stretch>
            <a:fillRect/>
          </a:stretch>
        </p:blipFill>
        <p:spPr>
          <a:xfrm>
            <a:off x="5752893" y="2416774"/>
            <a:ext cx="3015575" cy="3015575"/>
          </a:xfrm>
          <a:prstGeom prst="rect">
            <a:avLst/>
          </a:prstGeom>
        </p:spPr>
      </p:pic>
    </p:spTree>
    <p:extLst>
      <p:ext uri="{BB962C8B-B14F-4D97-AF65-F5344CB8AC3E}">
        <p14:creationId xmlns:p14="http://schemas.microsoft.com/office/powerpoint/2010/main" val="3228515886"/>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5848-5FB8-4B41-8546-A3975D7AB47D}"/>
              </a:ext>
            </a:extLst>
          </p:cNvPr>
          <p:cNvSpPr>
            <a:spLocks noGrp="1"/>
          </p:cNvSpPr>
          <p:nvPr>
            <p:ph type="title"/>
          </p:nvPr>
        </p:nvSpPr>
        <p:spPr/>
        <p:txBody>
          <a:bodyPr/>
          <a:lstStyle/>
          <a:p>
            <a:r>
              <a:rPr lang="en-US" dirty="0"/>
              <a:t>W1: Community or Hanging Trash Bins</a:t>
            </a:r>
          </a:p>
        </p:txBody>
      </p:sp>
      <p:sp>
        <p:nvSpPr>
          <p:cNvPr id="3" name="Text Placeholder 2">
            <a:extLst>
              <a:ext uri="{FF2B5EF4-FFF2-40B4-BE49-F238E27FC236}">
                <a16:creationId xmlns:a16="http://schemas.microsoft.com/office/drawing/2014/main" id="{89DD3CB5-F8A2-3B4C-B738-ED2D9B375F9A}"/>
              </a:ext>
            </a:extLst>
          </p:cNvPr>
          <p:cNvSpPr>
            <a:spLocks noGrp="1"/>
          </p:cNvSpPr>
          <p:nvPr>
            <p:ph type="body" idx="1"/>
          </p:nvPr>
        </p:nvSpPr>
        <p:spPr>
          <a:xfrm>
            <a:off x="373380" y="2283030"/>
            <a:ext cx="4693438" cy="3141649"/>
          </a:xfrm>
        </p:spPr>
        <p:txBody>
          <a:bodyPr lIns="34289" rIns="34289" anchor="t">
            <a:noAutofit/>
          </a:bodyPr>
          <a:lstStyle/>
          <a:p>
            <a:pPr>
              <a:lnSpc>
                <a:spcPct val="100000"/>
              </a:lnSpc>
              <a:spcAft>
                <a:spcPts val="900"/>
              </a:spcAft>
              <a:defRPr sz="1800"/>
            </a:pPr>
            <a:r>
              <a:rPr lang="en-US" sz="1800" dirty="0">
                <a:solidFill>
                  <a:schemeClr val="bg2"/>
                </a:solidFill>
                <a:latin typeface="Source Sans Pro" panose="020B0503030403020204" pitchFamily="34" charset="0"/>
                <a:ea typeface="Source Sans Pro" panose="020B0503030403020204" pitchFamily="34" charset="0"/>
              </a:rPr>
              <a:t>Remove individual bins in favor of community or hanging</a:t>
            </a:r>
            <a:r>
              <a:rPr lang="en-US" sz="1800" dirty="0">
                <a:solidFill>
                  <a:schemeClr val="tx2"/>
                </a:solidFill>
                <a:latin typeface="Source Sans Pro" panose="020B0503030403020204" pitchFamily="34" charset="0"/>
                <a:ea typeface="Source Sans Pro" panose="020B0503030403020204" pitchFamily="34" charset="0"/>
              </a:rPr>
              <a:t> </a:t>
            </a:r>
            <a:r>
              <a:rPr lang="en-US" sz="1800" dirty="0">
                <a:solidFill>
                  <a:schemeClr val="bg2"/>
                </a:solidFill>
                <a:latin typeface="Source Sans Pro" panose="020B0503030403020204" pitchFamily="34" charset="0"/>
                <a:ea typeface="Source Sans Pro" panose="020B0503030403020204" pitchFamily="34" charset="0"/>
              </a:rPr>
              <a:t>landfill ones</a:t>
            </a:r>
          </a:p>
          <a:p>
            <a:pPr>
              <a:lnSpc>
                <a:spcPct val="100000"/>
              </a:lnSpc>
              <a:spcAft>
                <a:spcPts val="900"/>
              </a:spcAft>
              <a:defRPr sz="1800"/>
            </a:pPr>
            <a:r>
              <a:rPr lang="en-US" sz="1800" dirty="0">
                <a:solidFill>
                  <a:schemeClr val="bg2"/>
                </a:solidFill>
                <a:latin typeface="Source Sans Pro" panose="020B0503030403020204" pitchFamily="34" charset="0"/>
                <a:ea typeface="Source Sans Pro" panose="020B0503030403020204" pitchFamily="34" charset="0"/>
              </a:rPr>
              <a:t>If you have to get up to throw away your trash, you’re more likely to make a conscious decision when sorting it</a:t>
            </a:r>
          </a:p>
          <a:p>
            <a:pPr>
              <a:lnSpc>
                <a:spcPct val="100000"/>
              </a:lnSpc>
              <a:spcAft>
                <a:spcPts val="900"/>
              </a:spcAft>
              <a:defRPr sz="1800"/>
            </a:pPr>
            <a:r>
              <a:rPr lang="en-US" sz="1800" dirty="0">
                <a:solidFill>
                  <a:schemeClr val="bg2"/>
                </a:solidFill>
                <a:latin typeface="Source Sans Pro" panose="020B0503030403020204" pitchFamily="34" charset="0"/>
                <a:ea typeface="Source Sans Pro" panose="020B0503030403020204" pitchFamily="34" charset="0"/>
              </a:rPr>
              <a:t>Office wide trash bins reduce the use of plastic liners</a:t>
            </a:r>
          </a:p>
          <a:p>
            <a:pPr>
              <a:lnSpc>
                <a:spcPct val="100000"/>
              </a:lnSpc>
              <a:spcAft>
                <a:spcPts val="900"/>
              </a:spcAft>
              <a:defRPr sz="1800"/>
            </a:pPr>
            <a:r>
              <a:rPr lang="en-US" sz="1800" dirty="0">
                <a:solidFill>
                  <a:schemeClr val="bg2"/>
                </a:solidFill>
                <a:latin typeface="Source Sans Pro" panose="020B0503030403020204" pitchFamily="34" charset="0"/>
                <a:ea typeface="Source Sans Pro" panose="020B0503030403020204" pitchFamily="34" charset="0"/>
              </a:rPr>
              <a:t>Reduce custodial costs and boost efficiency</a:t>
            </a:r>
          </a:p>
        </p:txBody>
      </p:sp>
      <p:pic>
        <p:nvPicPr>
          <p:cNvPr id="4" name="Picture 3">
            <a:extLst>
              <a:ext uri="{FF2B5EF4-FFF2-40B4-BE49-F238E27FC236}">
                <a16:creationId xmlns:a16="http://schemas.microsoft.com/office/drawing/2014/main" id="{CB39EAB2-FBE9-7E47-9669-756824DD1111}"/>
              </a:ext>
            </a:extLst>
          </p:cNvPr>
          <p:cNvPicPr>
            <a:picLocks noChangeAspect="1"/>
          </p:cNvPicPr>
          <p:nvPr/>
        </p:nvPicPr>
        <p:blipFill>
          <a:blip r:embed="rId3"/>
          <a:stretch>
            <a:fillRect/>
          </a:stretch>
        </p:blipFill>
        <p:spPr>
          <a:xfrm>
            <a:off x="5385547" y="2283030"/>
            <a:ext cx="3264050" cy="3264050"/>
          </a:xfrm>
          <a:prstGeom prst="rect">
            <a:avLst/>
          </a:prstGeom>
        </p:spPr>
      </p:pic>
    </p:spTree>
    <p:extLst>
      <p:ext uri="{BB962C8B-B14F-4D97-AF65-F5344CB8AC3E}">
        <p14:creationId xmlns:p14="http://schemas.microsoft.com/office/powerpoint/2010/main" val="128843960"/>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86B5-60D6-9F4A-BA64-E0E449FDFDF4}"/>
              </a:ext>
            </a:extLst>
          </p:cNvPr>
          <p:cNvSpPr>
            <a:spLocks noGrp="1"/>
          </p:cNvSpPr>
          <p:nvPr>
            <p:ph type="title"/>
          </p:nvPr>
        </p:nvSpPr>
        <p:spPr/>
        <p:txBody>
          <a:bodyPr/>
          <a:lstStyle/>
          <a:p>
            <a:r>
              <a:rPr lang="en-US" dirty="0"/>
              <a:t>P11: Bottled Water </a:t>
            </a:r>
          </a:p>
        </p:txBody>
      </p:sp>
      <p:sp>
        <p:nvSpPr>
          <p:cNvPr id="3" name="Text Placeholder 2">
            <a:extLst>
              <a:ext uri="{FF2B5EF4-FFF2-40B4-BE49-F238E27FC236}">
                <a16:creationId xmlns:a16="http://schemas.microsoft.com/office/drawing/2014/main" id="{B56E2463-4A74-E64F-AED2-51B748182479}"/>
              </a:ext>
            </a:extLst>
          </p:cNvPr>
          <p:cNvSpPr>
            <a:spLocks noGrp="1"/>
          </p:cNvSpPr>
          <p:nvPr>
            <p:ph type="body" idx="1"/>
          </p:nvPr>
        </p:nvSpPr>
        <p:spPr>
          <a:xfrm>
            <a:off x="192024" y="2160958"/>
            <a:ext cx="3937685" cy="3753039"/>
          </a:xfrm>
        </p:spPr>
        <p:txBody>
          <a:bodyPr lIns="34289" rIns="34289" anchor="t">
            <a:noAutofit/>
          </a:bodyPr>
          <a:lstStyle/>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In the US, we use more than 50 billion plastic water bottles each year</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38 billion end up in our landfills, oceans, and streets</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Plastic bottles take hundreds of years to biodegrade </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Encourage office members to bring their own reusable water bottle.</a:t>
            </a:r>
          </a:p>
        </p:txBody>
      </p:sp>
      <p:pic>
        <p:nvPicPr>
          <p:cNvPr id="4" name="Picture 3">
            <a:extLst>
              <a:ext uri="{FF2B5EF4-FFF2-40B4-BE49-F238E27FC236}">
                <a16:creationId xmlns:a16="http://schemas.microsoft.com/office/drawing/2014/main" id="{7B5EA5B8-01C6-8047-A0C2-5AC95AF5FB6C}"/>
              </a:ext>
            </a:extLst>
          </p:cNvPr>
          <p:cNvPicPr>
            <a:picLocks noChangeAspect="1"/>
          </p:cNvPicPr>
          <p:nvPr/>
        </p:nvPicPr>
        <p:blipFill>
          <a:blip r:embed="rId3"/>
          <a:stretch>
            <a:fillRect/>
          </a:stretch>
        </p:blipFill>
        <p:spPr>
          <a:xfrm>
            <a:off x="4216371" y="2735746"/>
            <a:ext cx="4565951" cy="2571908"/>
          </a:xfrm>
          <a:prstGeom prst="rect">
            <a:avLst/>
          </a:prstGeom>
        </p:spPr>
      </p:pic>
      <p:sp>
        <p:nvSpPr>
          <p:cNvPr id="5" name="TextBox 4">
            <a:extLst>
              <a:ext uri="{FF2B5EF4-FFF2-40B4-BE49-F238E27FC236}">
                <a16:creationId xmlns:a16="http://schemas.microsoft.com/office/drawing/2014/main" id="{9EE8D4AE-0B7F-704A-A312-2DDFDF8AAC57}"/>
              </a:ext>
            </a:extLst>
          </p:cNvPr>
          <p:cNvSpPr txBox="1"/>
          <p:nvPr/>
        </p:nvSpPr>
        <p:spPr>
          <a:xfrm>
            <a:off x="4129709" y="5429250"/>
            <a:ext cx="4680852"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eaLnBrk="1" fontAlgn="auto" latinLnBrk="1">
              <a:spcBef>
                <a:spcPts val="0"/>
              </a:spcBef>
              <a:spcAft>
                <a:spcPts val="0"/>
              </a:spcAft>
            </a:pPr>
            <a:r>
              <a:rPr lang="en-US" sz="1350" kern="0" dirty="0">
                <a:solidFill>
                  <a:sysClr val="windowText" lastClr="000000"/>
                </a:solidFill>
                <a:latin typeface="Calibri"/>
                <a:cs typeface="Calibri"/>
                <a:sym typeface="Calibri"/>
                <a:hlinkClick r:id="rId4"/>
              </a:rPr>
              <a:t>https://www.youtube.com/watch?time_continue=2&amp;v=_6xlNyWPpB8</a:t>
            </a:r>
            <a:endParaRPr lang="en-US" sz="1350"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4478247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T1: Alternative Transportation</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464897" y="2297346"/>
            <a:ext cx="4005748" cy="3717721"/>
          </a:xfrm>
        </p:spPr>
        <p:txBody>
          <a:bodyPr lIns="34289" rIns="34289" anchor="t">
            <a:normAutofit/>
          </a:bodyPr>
          <a:lstStyle/>
          <a:p>
            <a:pPr marL="0" indent="0">
              <a:lnSpc>
                <a:spcPct val="150000"/>
              </a:lnSpc>
              <a:buNone/>
            </a:pPr>
            <a:r>
              <a:rPr lang="en-US" sz="1800" dirty="0">
                <a:solidFill>
                  <a:schemeClr val="bg2"/>
                </a:solidFill>
                <a:latin typeface="Source Sans Pro" panose="020B0503030403020204" pitchFamily="34" charset="0"/>
                <a:ea typeface="Source Sans Pro" panose="020B0503030403020204" pitchFamily="34" charset="0"/>
              </a:rPr>
              <a:t>Through education and changes to policies and infrastructure, </a:t>
            </a:r>
            <a:r>
              <a:rPr lang="en-US" sz="1800" dirty="0" err="1">
                <a:solidFill>
                  <a:schemeClr val="bg2"/>
                </a:solidFill>
                <a:latin typeface="Source Sans Pro" panose="020B0503030403020204" pitchFamily="34" charset="0"/>
                <a:ea typeface="Source Sans Pro" panose="020B0503030403020204" pitchFamily="34" charset="0"/>
              </a:rPr>
              <a:t>WashU</a:t>
            </a:r>
            <a:r>
              <a:rPr lang="en-US" sz="1800" dirty="0">
                <a:solidFill>
                  <a:schemeClr val="bg2"/>
                </a:solidFill>
                <a:latin typeface="Source Sans Pro" panose="020B0503030403020204" pitchFamily="34" charset="0"/>
                <a:ea typeface="Source Sans Pro" panose="020B0503030403020204" pitchFamily="34" charset="0"/>
              </a:rPr>
              <a:t> works to advance low-carbon, active forms of transportation that lessen environmental impact, encourage healthy lifestyles, and strengthen our sense of community.</a:t>
            </a:r>
          </a:p>
        </p:txBody>
      </p:sp>
      <p:pic>
        <p:nvPicPr>
          <p:cNvPr id="4" name="Picture 4" descr="A person riding a bicycle in front of a tree&#10;&#10;Description generated with very high confidence">
            <a:extLst>
              <a:ext uri="{FF2B5EF4-FFF2-40B4-BE49-F238E27FC236}">
                <a16:creationId xmlns:a16="http://schemas.microsoft.com/office/drawing/2014/main" id="{AD3F6273-2063-4A0D-A308-E3EC71E4043F}"/>
              </a:ext>
            </a:extLst>
          </p:cNvPr>
          <p:cNvPicPr>
            <a:picLocks noChangeAspect="1"/>
          </p:cNvPicPr>
          <p:nvPr/>
        </p:nvPicPr>
        <p:blipFill>
          <a:blip r:embed="rId3"/>
          <a:stretch>
            <a:fillRect/>
          </a:stretch>
        </p:blipFill>
        <p:spPr>
          <a:xfrm>
            <a:off x="4858829" y="2609986"/>
            <a:ext cx="3696418" cy="2392840"/>
          </a:xfrm>
          <a:prstGeom prst="rect">
            <a:avLst/>
          </a:prstGeom>
        </p:spPr>
      </p:pic>
    </p:spTree>
    <p:extLst>
      <p:ext uri="{BB962C8B-B14F-4D97-AF65-F5344CB8AC3E}">
        <p14:creationId xmlns:p14="http://schemas.microsoft.com/office/powerpoint/2010/main" val="2572933081"/>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E713-460F-D747-9EAB-5019A65219FF}"/>
              </a:ext>
            </a:extLst>
          </p:cNvPr>
          <p:cNvSpPr>
            <a:spLocks noGrp="1"/>
          </p:cNvSpPr>
          <p:nvPr>
            <p:ph type="title"/>
          </p:nvPr>
        </p:nvSpPr>
        <p:spPr/>
        <p:txBody>
          <a:bodyPr/>
          <a:lstStyle/>
          <a:p>
            <a:r>
              <a:rPr lang="en-US" dirty="0"/>
              <a:t>T3: U Pass </a:t>
            </a:r>
          </a:p>
        </p:txBody>
      </p:sp>
      <p:sp>
        <p:nvSpPr>
          <p:cNvPr id="3" name="Text Placeholder 2">
            <a:extLst>
              <a:ext uri="{FF2B5EF4-FFF2-40B4-BE49-F238E27FC236}">
                <a16:creationId xmlns:a16="http://schemas.microsoft.com/office/drawing/2014/main" id="{F3D9DF23-63D8-FD48-853D-6E55B19F65FB}"/>
              </a:ext>
            </a:extLst>
          </p:cNvPr>
          <p:cNvSpPr>
            <a:spLocks noGrp="1"/>
          </p:cNvSpPr>
          <p:nvPr>
            <p:ph type="body" idx="1"/>
          </p:nvPr>
        </p:nvSpPr>
        <p:spPr>
          <a:xfrm>
            <a:off x="373381" y="2384394"/>
            <a:ext cx="4755212" cy="3273457"/>
          </a:xfrm>
        </p:spPr>
        <p:txBody>
          <a:bodyPr lIns="34289" rIns="34289" anchor="t">
            <a:noAutofit/>
          </a:bodyPr>
          <a:lstStyle/>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The U-Pass Program provides </a:t>
            </a:r>
            <a:r>
              <a:rPr lang="en-US" sz="1800" b="1" dirty="0">
                <a:solidFill>
                  <a:schemeClr val="bg2"/>
                </a:solidFill>
                <a:latin typeface="Source Sans Pro" panose="020B0503030403020204" pitchFamily="34" charset="0"/>
                <a:ea typeface="Source Sans Pro" panose="020B0503030403020204" pitchFamily="34" charset="0"/>
              </a:rPr>
              <a:t>free</a:t>
            </a:r>
            <a:r>
              <a:rPr lang="en-US" sz="1800" dirty="0">
                <a:solidFill>
                  <a:schemeClr val="bg2"/>
                </a:solidFill>
                <a:latin typeface="Source Sans Pro" panose="020B0503030403020204" pitchFamily="34" charset="0"/>
                <a:ea typeface="Source Sans Pro" panose="020B0503030403020204" pitchFamily="34" charset="0"/>
              </a:rPr>
              <a:t> Metro passes to Wash U faculty and staff</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If an office member has a U-Pass and uses it once a month, your office will receive a point towards the checklist. </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To register for a U-Pass, visit this </a:t>
            </a:r>
            <a:r>
              <a:rPr lang="en-US" sz="1800" dirty="0">
                <a:solidFill>
                  <a:srgbClr val="0070C0"/>
                </a:solidFill>
                <a:latin typeface="Source Sans Pro" panose="020B0503030403020204" pitchFamily="34" charset="0"/>
                <a:ea typeface="Source Sans Pro" panose="020B0503030403020204" pitchFamily="34" charset="0"/>
                <a:hlinkClick r:id="rId3">
                  <a:extLst>
                    <a:ext uri="{A12FA001-AC4F-418D-AE19-62706E023703}">
                      <ahyp:hlinkClr xmlns="" xmlns:ahyp="http://schemas.microsoft.com/office/drawing/2018/hyperlinkcolor" val="tx"/>
                    </a:ext>
                  </a:extLst>
                </a:hlinkClick>
              </a:rPr>
              <a:t>website</a:t>
            </a:r>
            <a:r>
              <a:rPr lang="en-US" sz="1800" dirty="0">
                <a:solidFill>
                  <a:schemeClr val="bg2"/>
                </a:solidFill>
                <a:latin typeface="Source Sans Pro" panose="020B0503030403020204" pitchFamily="34" charset="0"/>
                <a:ea typeface="Source Sans Pro" panose="020B0503030403020204" pitchFamily="34" charset="0"/>
              </a:rPr>
              <a:t>. </a:t>
            </a:r>
          </a:p>
        </p:txBody>
      </p:sp>
      <p:pic>
        <p:nvPicPr>
          <p:cNvPr id="4" name="Picture 3">
            <a:extLst>
              <a:ext uri="{FF2B5EF4-FFF2-40B4-BE49-F238E27FC236}">
                <a16:creationId xmlns:a16="http://schemas.microsoft.com/office/drawing/2014/main" id="{FB9908E9-F194-E848-B27F-FF3187229600}"/>
              </a:ext>
            </a:extLst>
          </p:cNvPr>
          <p:cNvPicPr>
            <a:picLocks noChangeAspect="1"/>
          </p:cNvPicPr>
          <p:nvPr/>
        </p:nvPicPr>
        <p:blipFill rotWithShape="1">
          <a:blip r:embed="rId4"/>
          <a:srcRect l="4961" r="29947"/>
          <a:stretch/>
        </p:blipFill>
        <p:spPr>
          <a:xfrm>
            <a:off x="5542572" y="2442399"/>
            <a:ext cx="2774578" cy="2851425"/>
          </a:xfrm>
          <a:prstGeom prst="rect">
            <a:avLst/>
          </a:prstGeom>
        </p:spPr>
      </p:pic>
    </p:spTree>
    <p:extLst>
      <p:ext uri="{BB962C8B-B14F-4D97-AF65-F5344CB8AC3E}">
        <p14:creationId xmlns:p14="http://schemas.microsoft.com/office/powerpoint/2010/main" val="2307607485"/>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T7: Bearly Drivers Program</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204281" y="2210072"/>
            <a:ext cx="5161096" cy="3717721"/>
          </a:xfrm>
        </p:spPr>
        <p:txBody>
          <a:bodyPr lIns="34289" rIns="34289" anchor="t">
            <a:normAutofit/>
          </a:bodyPr>
          <a:lstStyle/>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Full-time Danforth faculty and staff who meet all eligibility requirements may share the cost of a parking permit and park in designated Bearly Drivers parking spaces.</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Encourage office members to arrange carpool systems to work to save time and money.</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More information is available on the </a:t>
            </a:r>
            <a:r>
              <a:rPr lang="en-US" sz="1800" dirty="0">
                <a:solidFill>
                  <a:srgbClr val="0070C0"/>
                </a:solidFill>
                <a:latin typeface="Source Sans Pro" panose="020B0503030403020204" pitchFamily="34" charset="0"/>
                <a:ea typeface="Source Sans Pro" panose="020B0503030403020204" pitchFamily="34" charset="0"/>
                <a:hlinkClick r:id="rId3">
                  <a:extLst>
                    <a:ext uri="{A12FA001-AC4F-418D-AE19-62706E023703}">
                      <ahyp:hlinkClr xmlns="" xmlns:ahyp="http://schemas.microsoft.com/office/drawing/2018/hyperlinkcolor" val="tx"/>
                    </a:ext>
                  </a:extLst>
                </a:hlinkClick>
              </a:rPr>
              <a:t>Bearly Drivers Carpool</a:t>
            </a:r>
            <a:r>
              <a:rPr lang="en-US" sz="1800" dirty="0">
                <a:solidFill>
                  <a:schemeClr val="bg2"/>
                </a:solidFill>
                <a:latin typeface="Source Sans Pro" panose="020B0503030403020204" pitchFamily="34" charset="0"/>
                <a:ea typeface="Source Sans Pro" panose="020B0503030403020204" pitchFamily="34" charset="0"/>
              </a:rPr>
              <a:t> page.</a:t>
            </a:r>
          </a:p>
        </p:txBody>
      </p:sp>
      <p:pic>
        <p:nvPicPr>
          <p:cNvPr id="4" name="Picture 4" descr="A sign on the side of a car&#10;&#10;Description generated with high confidence">
            <a:extLst>
              <a:ext uri="{FF2B5EF4-FFF2-40B4-BE49-F238E27FC236}">
                <a16:creationId xmlns:a16="http://schemas.microsoft.com/office/drawing/2014/main" id="{EF6C07B3-7AAF-4BDA-9372-D6A8B6804AC3}"/>
              </a:ext>
            </a:extLst>
          </p:cNvPr>
          <p:cNvPicPr>
            <a:picLocks noChangeAspect="1"/>
          </p:cNvPicPr>
          <p:nvPr/>
        </p:nvPicPr>
        <p:blipFill rotWithShape="1">
          <a:blip r:embed="rId4"/>
          <a:srcRect r="32175"/>
          <a:stretch/>
        </p:blipFill>
        <p:spPr>
          <a:xfrm>
            <a:off x="5613410" y="3012422"/>
            <a:ext cx="3015098" cy="1798263"/>
          </a:xfrm>
          <a:prstGeom prst="rect">
            <a:avLst/>
          </a:prstGeom>
        </p:spPr>
      </p:pic>
    </p:spTree>
    <p:extLst>
      <p:ext uri="{BB962C8B-B14F-4D97-AF65-F5344CB8AC3E}">
        <p14:creationId xmlns:p14="http://schemas.microsoft.com/office/powerpoint/2010/main" val="2201444689"/>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8B12-4FDF-F04D-A0D7-7E992129A3BC}"/>
              </a:ext>
            </a:extLst>
          </p:cNvPr>
          <p:cNvSpPr>
            <a:spLocks noGrp="1"/>
          </p:cNvSpPr>
          <p:nvPr>
            <p:ph type="title"/>
          </p:nvPr>
        </p:nvSpPr>
        <p:spPr/>
        <p:txBody>
          <a:bodyPr/>
          <a:lstStyle/>
          <a:p>
            <a:r>
              <a:rPr lang="en-US" dirty="0"/>
              <a:t>T9: Enterprise Car Share</a:t>
            </a:r>
          </a:p>
        </p:txBody>
      </p:sp>
      <p:sp>
        <p:nvSpPr>
          <p:cNvPr id="3" name="Text Placeholder 2">
            <a:extLst>
              <a:ext uri="{FF2B5EF4-FFF2-40B4-BE49-F238E27FC236}">
                <a16:creationId xmlns:a16="http://schemas.microsoft.com/office/drawing/2014/main" id="{D6A8E2A0-C4B1-DC42-B371-9BE5F2B690B1}"/>
              </a:ext>
            </a:extLst>
          </p:cNvPr>
          <p:cNvSpPr>
            <a:spLocks noGrp="1"/>
          </p:cNvSpPr>
          <p:nvPr>
            <p:ph type="body" idx="1"/>
          </p:nvPr>
        </p:nvSpPr>
        <p:spPr>
          <a:xfrm>
            <a:off x="323160" y="2357657"/>
            <a:ext cx="4113584" cy="3461558"/>
          </a:xfrm>
        </p:spPr>
        <p:txBody>
          <a:bodyPr>
            <a:noAutofit/>
          </a:bodyPr>
          <a:lstStyle/>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Enterprise, a car share service, increases convenience and reduces the number of vehicles on the road </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Offices that have a Enterprise account for university business receive a point towards the checklist </a:t>
            </a:r>
          </a:p>
        </p:txBody>
      </p:sp>
      <p:pic>
        <p:nvPicPr>
          <p:cNvPr id="1026" name="Picture 2" descr="Image result for enterprise car share">
            <a:extLst>
              <a:ext uri="{FF2B5EF4-FFF2-40B4-BE49-F238E27FC236}">
                <a16:creationId xmlns:a16="http://schemas.microsoft.com/office/drawing/2014/main" id="{A8285AC8-4085-0F4E-80AB-A86049CD3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6774"/>
          <a:stretch/>
        </p:blipFill>
        <p:spPr bwMode="auto">
          <a:xfrm>
            <a:off x="4707257" y="2557075"/>
            <a:ext cx="3842040" cy="277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4412"/>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47D8-98E4-9B4D-A198-CCFDE78DC7FB}"/>
              </a:ext>
            </a:extLst>
          </p:cNvPr>
          <p:cNvSpPr>
            <a:spLocks noGrp="1"/>
          </p:cNvSpPr>
          <p:nvPr>
            <p:ph type="title"/>
          </p:nvPr>
        </p:nvSpPr>
        <p:spPr/>
        <p:txBody>
          <a:bodyPr/>
          <a:lstStyle/>
          <a:p>
            <a:r>
              <a:rPr lang="en-US" dirty="0"/>
              <a:t>A5: Green Monday Pledge</a:t>
            </a:r>
          </a:p>
        </p:txBody>
      </p:sp>
      <p:sp>
        <p:nvSpPr>
          <p:cNvPr id="3" name="Text Placeholder 2">
            <a:extLst>
              <a:ext uri="{FF2B5EF4-FFF2-40B4-BE49-F238E27FC236}">
                <a16:creationId xmlns:a16="http://schemas.microsoft.com/office/drawing/2014/main" id="{5243BAAE-538C-1740-B100-2F70322BAC34}"/>
              </a:ext>
            </a:extLst>
          </p:cNvPr>
          <p:cNvSpPr>
            <a:spLocks noGrp="1"/>
          </p:cNvSpPr>
          <p:nvPr>
            <p:ph type="body" idx="1"/>
          </p:nvPr>
        </p:nvSpPr>
        <p:spPr>
          <a:xfrm>
            <a:off x="526510" y="2702861"/>
            <a:ext cx="3486150" cy="2703612"/>
          </a:xfrm>
        </p:spPr>
        <p:txBody>
          <a:bodyPr/>
          <a:lstStyle/>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Our food choices have a major impact on public health and the environment.</a:t>
            </a:r>
          </a:p>
          <a:p>
            <a:pPr>
              <a:lnSpc>
                <a:spcPct val="150000"/>
              </a:lnSpc>
            </a:pPr>
            <a:r>
              <a:rPr lang="en-US" sz="1800" dirty="0">
                <a:solidFill>
                  <a:schemeClr val="bg2"/>
                </a:solidFill>
                <a:latin typeface="Source Sans Pro" panose="020B0503030403020204" pitchFamily="34" charset="0"/>
                <a:ea typeface="Source Sans Pro" panose="020B0503030403020204" pitchFamily="34" charset="0"/>
              </a:rPr>
              <a:t>The </a:t>
            </a:r>
            <a:r>
              <a:rPr lang="en-US" sz="1800" dirty="0">
                <a:solidFill>
                  <a:srgbClr val="0070C0"/>
                </a:solidFill>
                <a:latin typeface="Source Sans Pro" panose="020B0503030403020204" pitchFamily="34" charset="0"/>
                <a:ea typeface="Source Sans Pro" panose="020B0503030403020204" pitchFamily="34" charset="0"/>
                <a:hlinkClick r:id="rId2">
                  <a:extLst>
                    <a:ext uri="{A12FA001-AC4F-418D-AE19-62706E023703}">
                      <ahyp:hlinkClr xmlns="" xmlns:ahyp="http://schemas.microsoft.com/office/drawing/2018/hyperlinkcolor" val="tx"/>
                    </a:ext>
                  </a:extLst>
                </a:hlinkClick>
              </a:rPr>
              <a:t>Green Monday Pledge</a:t>
            </a:r>
            <a:r>
              <a:rPr lang="en-US" sz="1800" dirty="0">
                <a:solidFill>
                  <a:srgbClr val="0070C0"/>
                </a:solidFill>
                <a:latin typeface="Source Sans Pro" panose="020B0503030403020204" pitchFamily="34" charset="0"/>
                <a:ea typeface="Source Sans Pro" panose="020B0503030403020204" pitchFamily="34" charset="0"/>
              </a:rPr>
              <a:t> </a:t>
            </a:r>
            <a:r>
              <a:rPr lang="en-US" sz="1800" dirty="0">
                <a:solidFill>
                  <a:schemeClr val="bg2"/>
                </a:solidFill>
                <a:latin typeface="Source Sans Pro" panose="020B0503030403020204" pitchFamily="34" charset="0"/>
                <a:ea typeface="Source Sans Pro" panose="020B0503030403020204" pitchFamily="34" charset="0"/>
              </a:rPr>
              <a:t>is a commitment to eat vegetarian once a week.</a:t>
            </a:r>
          </a:p>
          <a:p>
            <a:endParaRPr lang="en-US" dirty="0"/>
          </a:p>
        </p:txBody>
      </p:sp>
      <p:pic>
        <p:nvPicPr>
          <p:cNvPr id="5" name="Picture 4">
            <a:extLst>
              <a:ext uri="{FF2B5EF4-FFF2-40B4-BE49-F238E27FC236}">
                <a16:creationId xmlns:a16="http://schemas.microsoft.com/office/drawing/2014/main" id="{06109AB0-C6C3-5D41-94A0-20183B1F1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071" y="2418539"/>
            <a:ext cx="4509326" cy="3272255"/>
          </a:xfrm>
          <a:prstGeom prst="rect">
            <a:avLst/>
          </a:prstGeom>
        </p:spPr>
      </p:pic>
    </p:spTree>
    <p:extLst>
      <p:ext uri="{BB962C8B-B14F-4D97-AF65-F5344CB8AC3E}">
        <p14:creationId xmlns:p14="http://schemas.microsoft.com/office/powerpoint/2010/main" val="3955801110"/>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sldNum" sz="quarter" idx="2"/>
          </p:nvPr>
        </p:nvSpPr>
        <p:spPr>
          <a:xfrm>
            <a:off x="4843463" y="5576769"/>
            <a:ext cx="1543050" cy="369332"/>
          </a:xfrm>
          <a:prstGeom prst="rect">
            <a:avLst/>
          </a:prstGeom>
          <a:extLst>
            <a:ext uri="{C572A759-6A51-4108-AA02-DFA0A04FC94B}">
              <ma14:wrappingTextBoxFlag xmlns="" xmlns:ma14="http://schemas.microsoft.com/office/mac/drawingml/2011/main" val="1"/>
            </a:ext>
          </a:extLst>
        </p:spPr>
        <p:txBody>
          <a:bodyPr/>
          <a:lstStyle/>
          <a:p>
            <a:pPr defTabSz="685800" eaLnBrk="1" fontAlgn="auto" hangingPunct="1">
              <a:spcBef>
                <a:spcPts val="0"/>
              </a:spcBef>
              <a:spcAft>
                <a:spcPts val="0"/>
              </a:spcAft>
              <a:defRPr sz="1800">
                <a:solidFill>
                  <a:srgbClr val="000000"/>
                </a:solidFill>
              </a:defRPr>
            </a:pPr>
            <a:fld id="{86CB4B4D-7CA3-9044-876B-883B54F8677D}" type="slidenum">
              <a:rPr kern="0">
                <a:latin typeface="Calibri"/>
                <a:cs typeface="Calibri"/>
                <a:sym typeface="Calibri"/>
              </a:rPr>
              <a:pPr defTabSz="685800" eaLnBrk="1" fontAlgn="auto" hangingPunct="1">
                <a:spcBef>
                  <a:spcPts val="0"/>
                </a:spcBef>
                <a:spcAft>
                  <a:spcPts val="0"/>
                </a:spcAft>
                <a:defRPr sz="1800">
                  <a:solidFill>
                    <a:srgbClr val="000000"/>
                  </a:solidFill>
                </a:defRPr>
              </a:pPr>
              <a:t>68</a:t>
            </a:fld>
            <a:endParaRPr kern="0">
              <a:latin typeface="Calibri"/>
              <a:cs typeface="Calibri"/>
              <a:sym typeface="Calibri"/>
            </a:endParaRPr>
          </a:p>
        </p:txBody>
      </p:sp>
      <p:sp>
        <p:nvSpPr>
          <p:cNvPr id="254" name="Shape 254"/>
          <p:cNvSpPr>
            <a:spLocks noGrp="1"/>
          </p:cNvSpPr>
          <p:nvPr>
            <p:ph type="title"/>
          </p:nvPr>
        </p:nvSpPr>
        <p:spPr>
          <a:prstGeom prst="rect">
            <a:avLst/>
          </a:prstGeom>
        </p:spPr>
        <p:txBody>
          <a:bodyPr/>
          <a:lstStyle/>
          <a:p>
            <a:pPr lvl="0">
              <a:defRPr sz="1800">
                <a:solidFill>
                  <a:srgbClr val="000000"/>
                </a:solidFill>
              </a:defRPr>
            </a:pPr>
            <a:r>
              <a:rPr/>
              <a:t>Office Resources</a:t>
            </a:r>
          </a:p>
        </p:txBody>
      </p:sp>
      <p:sp>
        <p:nvSpPr>
          <p:cNvPr id="255" name="Shape 255"/>
          <p:cNvSpPr>
            <a:spLocks noGrp="1"/>
          </p:cNvSpPr>
          <p:nvPr>
            <p:ph type="body" idx="1"/>
          </p:nvPr>
        </p:nvSpPr>
        <p:spPr>
          <a:xfrm>
            <a:off x="628650" y="2548276"/>
            <a:ext cx="7886700" cy="3717722"/>
          </a:xfrm>
          <a:prstGeom prst="rect">
            <a:avLst/>
          </a:prstGeom>
        </p:spPr>
        <p:txBody>
          <a:bodyPr/>
          <a:lstStyle/>
          <a:p>
            <a:pPr lvl="0">
              <a:defRPr sz="1800"/>
            </a:pPr>
            <a:r>
              <a:rPr dirty="0">
                <a:solidFill>
                  <a:srgbClr val="535353"/>
                </a:solidFill>
                <a:latin typeface="Source Sans Pro" panose="020B0503030403020204" pitchFamily="34" charset="0"/>
                <a:ea typeface="Source Sans Pro" panose="020B0503030403020204" pitchFamily="34" charset="0"/>
              </a:rPr>
              <a:t>Green Office </a:t>
            </a:r>
            <a:r>
              <a:rPr u="sng" dirty="0">
                <a:solidFill>
                  <a:srgbClr val="0563C1"/>
                </a:solidFill>
                <a:uFill>
                  <a:solidFill>
                    <a:srgbClr val="0563C1"/>
                  </a:solidFill>
                </a:uFill>
                <a:latin typeface="Source Sans Pro" panose="020B0503030403020204" pitchFamily="34" charset="0"/>
                <a:ea typeface="Source Sans Pro" panose="020B0503030403020204" pitchFamily="34" charset="0"/>
                <a:hlinkClick r:id="rId3"/>
              </a:rPr>
              <a:t>Website</a:t>
            </a:r>
            <a:endParaRPr dirty="0">
              <a:solidFill>
                <a:srgbClr val="535353"/>
              </a:solidFill>
              <a:latin typeface="Source Sans Pro" panose="020B0503030403020204" pitchFamily="34" charset="0"/>
              <a:ea typeface="Source Sans Pro" panose="020B0503030403020204" pitchFamily="34" charset="0"/>
            </a:endParaRPr>
          </a:p>
          <a:p>
            <a:pPr lvl="0">
              <a:defRPr sz="1800"/>
            </a:pPr>
            <a:r>
              <a:rPr dirty="0">
                <a:solidFill>
                  <a:srgbClr val="535353"/>
                </a:solidFill>
                <a:latin typeface="Source Sans Pro" panose="020B0503030403020204" pitchFamily="34" charset="0"/>
                <a:ea typeface="Source Sans Pro" panose="020B0503030403020204" pitchFamily="34" charset="0"/>
              </a:rPr>
              <a:t>Green Office </a:t>
            </a:r>
            <a:r>
              <a:rPr u="sng" dirty="0">
                <a:solidFill>
                  <a:srgbClr val="0563C1"/>
                </a:solidFill>
                <a:uFill>
                  <a:solidFill>
                    <a:srgbClr val="0563C1"/>
                  </a:solidFill>
                </a:uFill>
                <a:latin typeface="Source Sans Pro" panose="020B0503030403020204" pitchFamily="34" charset="0"/>
                <a:ea typeface="Source Sans Pro" panose="020B0503030403020204" pitchFamily="34" charset="0"/>
                <a:hlinkClick r:id="rId4"/>
              </a:rPr>
              <a:t>Newsletter</a:t>
            </a:r>
            <a:r>
              <a:rPr dirty="0">
                <a:solidFill>
                  <a:srgbClr val="535353"/>
                </a:solidFill>
                <a:latin typeface="Source Sans Pro" panose="020B0503030403020204" pitchFamily="34" charset="0"/>
                <a:ea typeface="Source Sans Pro" panose="020B0503030403020204" pitchFamily="34" charset="0"/>
              </a:rPr>
              <a:t> </a:t>
            </a:r>
          </a:p>
          <a:p>
            <a:pPr lvl="0">
              <a:defRPr sz="1800"/>
            </a:pPr>
            <a:r>
              <a:rPr u="sng" dirty="0">
                <a:solidFill>
                  <a:srgbClr val="0563C1"/>
                </a:solidFill>
                <a:uFill>
                  <a:solidFill>
                    <a:srgbClr val="0563C1"/>
                  </a:solidFill>
                </a:uFill>
                <a:latin typeface="Source Sans Pro" panose="020B0503030403020204" pitchFamily="34" charset="0"/>
                <a:ea typeface="Source Sans Pro" panose="020B0503030403020204" pitchFamily="34" charset="0"/>
                <a:hlinkClick r:id="rId5"/>
              </a:rPr>
              <a:t>Print</a:t>
            </a:r>
            <a:r>
              <a:rPr dirty="0">
                <a:solidFill>
                  <a:srgbClr val="535353"/>
                </a:solidFill>
                <a:latin typeface="Source Sans Pro" panose="020B0503030403020204" pitchFamily="34" charset="0"/>
                <a:ea typeface="Source Sans Pro" panose="020B0503030403020204" pitchFamily="34" charset="0"/>
              </a:rPr>
              <a:t> and Post Waste Signage</a:t>
            </a:r>
          </a:p>
          <a:p>
            <a:pPr lvl="0">
              <a:defRPr sz="1800"/>
            </a:pPr>
            <a:r>
              <a:rPr u="sng" dirty="0">
                <a:solidFill>
                  <a:srgbClr val="0563C1"/>
                </a:solidFill>
                <a:uFill>
                  <a:solidFill>
                    <a:srgbClr val="0563C1"/>
                  </a:solidFill>
                </a:uFill>
                <a:latin typeface="Source Sans Pro" panose="020B0503030403020204" pitchFamily="34" charset="0"/>
                <a:ea typeface="Source Sans Pro" panose="020B0503030403020204" pitchFamily="34" charset="0"/>
                <a:hlinkClick r:id="rId6"/>
              </a:rPr>
              <a:t>Request</a:t>
            </a:r>
            <a:r>
              <a:rPr dirty="0">
                <a:solidFill>
                  <a:srgbClr val="535353"/>
                </a:solidFill>
                <a:latin typeface="Source Sans Pro" panose="020B0503030403020204" pitchFamily="34" charset="0"/>
                <a:ea typeface="Source Sans Pro" panose="020B0503030403020204" pitchFamily="34" charset="0"/>
              </a:rPr>
              <a:t> Signage and Resources </a:t>
            </a:r>
          </a:p>
          <a:p>
            <a:pPr lvl="0">
              <a:defRPr sz="1800"/>
            </a:pPr>
            <a:r>
              <a:rPr dirty="0">
                <a:solidFill>
                  <a:srgbClr val="535353"/>
                </a:solidFill>
                <a:latin typeface="Source Sans Pro" panose="020B0503030403020204" pitchFamily="34" charset="0"/>
                <a:ea typeface="Source Sans Pro" panose="020B0503030403020204" pitchFamily="34" charset="0"/>
              </a:rPr>
              <a:t>Green Office Presentations </a:t>
            </a:r>
          </a:p>
        </p:txBody>
      </p:sp>
      <p:pic>
        <p:nvPicPr>
          <p:cNvPr id="256" name="Screen Shot 2018-04-10 at 10.42.16 AM.png"/>
          <p:cNvPicPr/>
          <p:nvPr/>
        </p:nvPicPr>
        <p:blipFill>
          <a:blip r:embed="rId7"/>
          <a:stretch>
            <a:fillRect/>
          </a:stretch>
        </p:blipFill>
        <p:spPr>
          <a:xfrm>
            <a:off x="5826409" y="2198279"/>
            <a:ext cx="2849543" cy="3717722"/>
          </a:xfrm>
          <a:prstGeom prst="rect">
            <a:avLst/>
          </a:prstGeom>
          <a:ln w="12700">
            <a:miter lim="400000"/>
          </a:ln>
        </p:spPr>
      </p:pic>
    </p:spTree>
    <p:extLst>
      <p:ext uri="{BB962C8B-B14F-4D97-AF65-F5344CB8AC3E}">
        <p14:creationId xmlns:p14="http://schemas.microsoft.com/office/powerpoint/2010/main" val="3018162039"/>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 for joining us!</a:t>
            </a:r>
            <a:endParaRPr lang="en-US" dirty="0"/>
          </a:p>
        </p:txBody>
      </p:sp>
      <p:sp>
        <p:nvSpPr>
          <p:cNvPr id="3" name="Subtitle 2"/>
          <p:cNvSpPr>
            <a:spLocks noGrp="1"/>
          </p:cNvSpPr>
          <p:nvPr>
            <p:ph type="subTitle" idx="1"/>
          </p:nvPr>
        </p:nvSpPr>
        <p:spPr/>
        <p:txBody>
          <a:bodyPr/>
          <a:lstStyle/>
          <a:p>
            <a:r>
              <a:rPr lang="en-US" dirty="0" err="1" smtClean="0"/>
              <a:t>McKelvey</a:t>
            </a:r>
            <a:r>
              <a:rPr lang="en-US" dirty="0" smtClean="0"/>
              <a:t> Staff Council</a:t>
            </a:r>
            <a:endParaRPr lang="en-US" dirty="0"/>
          </a:p>
        </p:txBody>
      </p:sp>
    </p:spTree>
    <p:extLst>
      <p:ext uri="{BB962C8B-B14F-4D97-AF65-F5344CB8AC3E}">
        <p14:creationId xmlns:p14="http://schemas.microsoft.com/office/powerpoint/2010/main" val="103623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5D44-1A1D-EA40-960C-A306BB08A2B3}"/>
              </a:ext>
            </a:extLst>
          </p:cNvPr>
          <p:cNvSpPr>
            <a:spLocks noGrp="1"/>
          </p:cNvSpPr>
          <p:nvPr>
            <p:ph type="title"/>
          </p:nvPr>
        </p:nvSpPr>
        <p:spPr/>
        <p:txBody>
          <a:bodyPr/>
          <a:lstStyle/>
          <a:p>
            <a:r>
              <a:rPr lang="en-US" dirty="0"/>
              <a:t>Individual Counseling</a:t>
            </a:r>
          </a:p>
        </p:txBody>
      </p:sp>
      <p:sp>
        <p:nvSpPr>
          <p:cNvPr id="3" name="Content Placeholder 2">
            <a:extLst>
              <a:ext uri="{FF2B5EF4-FFF2-40B4-BE49-F238E27FC236}">
                <a16:creationId xmlns:a16="http://schemas.microsoft.com/office/drawing/2014/main" id="{763ACEEA-E8BD-B344-9B8A-A00B09F3CEED}"/>
              </a:ext>
            </a:extLst>
          </p:cNvPr>
          <p:cNvSpPr>
            <a:spLocks noGrp="1"/>
          </p:cNvSpPr>
          <p:nvPr>
            <p:ph idx="1"/>
          </p:nvPr>
        </p:nvSpPr>
        <p:spPr>
          <a:xfrm>
            <a:off x="2777926" y="2125266"/>
            <a:ext cx="3316146" cy="3220545"/>
          </a:xfrm>
        </p:spPr>
        <p:txBody>
          <a:bodyPr>
            <a:normAutofit/>
          </a:bodyPr>
          <a:lstStyle/>
          <a:p>
            <a:pPr>
              <a:buFont typeface="Arial" panose="020B0604020202020204" pitchFamily="34" charset="0"/>
              <a:buChar char="•"/>
            </a:pPr>
            <a:r>
              <a:rPr lang="en-US" sz="2250" dirty="0"/>
              <a:t>9 free sessions per academic year</a:t>
            </a:r>
          </a:p>
          <a:p>
            <a:pPr>
              <a:buFont typeface="Arial" panose="020B0604020202020204" pitchFamily="34" charset="0"/>
              <a:buChar char="•"/>
            </a:pPr>
            <a:r>
              <a:rPr lang="en-US" dirty="0"/>
              <a:t>45-minute sessions</a:t>
            </a:r>
          </a:p>
          <a:p>
            <a:r>
              <a:rPr lang="en-US" dirty="0"/>
              <a:t>Typically, sessions are every other week or every 3 weeks</a:t>
            </a:r>
          </a:p>
          <a:p>
            <a:pPr lvl="1"/>
            <a:endParaRPr lang="en-US" dirty="0"/>
          </a:p>
        </p:txBody>
      </p:sp>
      <p:pic>
        <p:nvPicPr>
          <p:cNvPr id="9" name="Picture 8" descr="A living room&#10;&#10;Description automatically generated">
            <a:extLst>
              <a:ext uri="{FF2B5EF4-FFF2-40B4-BE49-F238E27FC236}">
                <a16:creationId xmlns:a16="http://schemas.microsoft.com/office/drawing/2014/main" id="{3EDBA0D5-198F-E745-86CB-F8013606CF3C}"/>
              </a:ext>
            </a:extLst>
          </p:cNvPr>
          <p:cNvPicPr>
            <a:picLocks noChangeAspect="1"/>
          </p:cNvPicPr>
          <p:nvPr/>
        </p:nvPicPr>
        <p:blipFill>
          <a:blip r:embed="rId3"/>
          <a:stretch>
            <a:fillRect/>
          </a:stretch>
        </p:blipFill>
        <p:spPr>
          <a:xfrm>
            <a:off x="6667018" y="2972173"/>
            <a:ext cx="2398853" cy="2406770"/>
          </a:xfrm>
          <a:prstGeom prst="rect">
            <a:avLst/>
          </a:prstGeom>
        </p:spPr>
      </p:pic>
      <p:sp>
        <p:nvSpPr>
          <p:cNvPr id="10" name="Rectangle 9">
            <a:extLst>
              <a:ext uri="{FF2B5EF4-FFF2-40B4-BE49-F238E27FC236}">
                <a16:creationId xmlns:a16="http://schemas.microsoft.com/office/drawing/2014/main" id="{8F2BE465-1688-0D4E-9673-1B57DC1E1F04}"/>
              </a:ext>
            </a:extLst>
          </p:cNvPr>
          <p:cNvSpPr/>
          <p:nvPr/>
        </p:nvSpPr>
        <p:spPr>
          <a:xfrm>
            <a:off x="8666019" y="1262496"/>
            <a:ext cx="477982" cy="76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06D2AECD-8BA2-1E46-B0C4-8F521FEAD389}"/>
              </a:ext>
            </a:extLst>
          </p:cNvPr>
          <p:cNvSpPr/>
          <p:nvPr/>
        </p:nvSpPr>
        <p:spPr>
          <a:xfrm>
            <a:off x="8666019" y="4997077"/>
            <a:ext cx="477982" cy="76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374135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0EC23-7A40-5B41-856F-7F01C524DD2D}"/>
              </a:ext>
            </a:extLst>
          </p:cNvPr>
          <p:cNvSpPr>
            <a:spLocks noGrp="1"/>
          </p:cNvSpPr>
          <p:nvPr>
            <p:ph type="title"/>
          </p:nvPr>
        </p:nvSpPr>
        <p:spPr>
          <a:xfrm>
            <a:off x="365760" y="580573"/>
            <a:ext cx="7543800" cy="491630"/>
          </a:xfrm>
        </p:spPr>
        <p:txBody>
          <a:bodyPr>
            <a:normAutofit/>
          </a:bodyPr>
          <a:lstStyle/>
          <a:p>
            <a:r>
              <a:rPr lang="en-US" sz="2800" dirty="0"/>
              <a:t>Treatment Options and Scope of Services</a:t>
            </a:r>
          </a:p>
        </p:txBody>
      </p:sp>
      <p:sp>
        <p:nvSpPr>
          <p:cNvPr id="6" name="Content Placeholder 5">
            <a:extLst>
              <a:ext uri="{FF2B5EF4-FFF2-40B4-BE49-F238E27FC236}">
                <a16:creationId xmlns:a16="http://schemas.microsoft.com/office/drawing/2014/main" id="{27BCAC2A-36DE-0841-83EA-39AF7BA74EE7}"/>
              </a:ext>
            </a:extLst>
          </p:cNvPr>
          <p:cNvSpPr>
            <a:spLocks noGrp="1"/>
          </p:cNvSpPr>
          <p:nvPr>
            <p:ph idx="1"/>
          </p:nvPr>
        </p:nvSpPr>
        <p:spPr>
          <a:xfrm>
            <a:off x="942975" y="1072203"/>
            <a:ext cx="7886700" cy="4468091"/>
          </a:xfrm>
        </p:spPr>
        <p:txBody>
          <a:bodyPr>
            <a:normAutofit lnSpcReduction="10000"/>
          </a:bodyPr>
          <a:lstStyle/>
          <a:p>
            <a:endParaRPr lang="en-US" sz="2400" dirty="0"/>
          </a:p>
          <a:p>
            <a:r>
              <a:rPr lang="en-US" sz="2400" dirty="0"/>
              <a:t>Counseling</a:t>
            </a:r>
          </a:p>
          <a:p>
            <a:pPr lvl="1"/>
            <a:r>
              <a:rPr lang="en-US" sz="2100" dirty="0"/>
              <a:t>Individual</a:t>
            </a:r>
          </a:p>
          <a:p>
            <a:pPr lvl="1"/>
            <a:r>
              <a:rPr lang="en-US" sz="2100" dirty="0"/>
              <a:t>Couples</a:t>
            </a:r>
          </a:p>
          <a:p>
            <a:r>
              <a:rPr lang="en-US" sz="2400" dirty="0"/>
              <a:t>Psychiatry Services</a:t>
            </a:r>
          </a:p>
          <a:p>
            <a:r>
              <a:rPr lang="en-US" sz="2400" dirty="0"/>
              <a:t>Groups program</a:t>
            </a:r>
          </a:p>
          <a:p>
            <a:r>
              <a:rPr lang="en-US" sz="2400" dirty="0"/>
              <a:t>Let’s Talk</a:t>
            </a:r>
          </a:p>
          <a:p>
            <a:r>
              <a:rPr lang="en-US" sz="2400" dirty="0"/>
              <a:t>Counseling Referral Service</a:t>
            </a:r>
          </a:p>
          <a:p>
            <a:r>
              <a:rPr lang="en-US" sz="2400" dirty="0"/>
              <a:t>TAO (Therapy Assistance Online)</a:t>
            </a:r>
          </a:p>
          <a:p>
            <a:r>
              <a:rPr lang="en-US" sz="2400" dirty="0"/>
              <a:t>Online Screenings (Initial Consultations)</a:t>
            </a:r>
          </a:p>
          <a:p>
            <a:r>
              <a:rPr lang="en-US" sz="2400" dirty="0"/>
              <a:t>Timely Care </a:t>
            </a:r>
          </a:p>
          <a:p>
            <a:endParaRPr lang="en-US" sz="2400" dirty="0"/>
          </a:p>
          <a:p>
            <a:endParaRPr lang="en-US" sz="2400" dirty="0"/>
          </a:p>
          <a:p>
            <a:endParaRPr lang="en-US" sz="2400" dirty="0"/>
          </a:p>
          <a:p>
            <a:pPr lvl="1"/>
            <a:endParaRPr lang="en-US" dirty="0"/>
          </a:p>
        </p:txBody>
      </p:sp>
    </p:spTree>
    <p:extLst>
      <p:ext uri="{BB962C8B-B14F-4D97-AF65-F5344CB8AC3E}">
        <p14:creationId xmlns:p14="http://schemas.microsoft.com/office/powerpoint/2010/main" val="3721745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Free for all WU students with a paid student health fee: </a:t>
            </a:r>
          </a:p>
          <a:p>
            <a:r>
              <a:rPr lang="en-US" dirty="0" smtClean="0"/>
              <a:t>Counseling Sessions</a:t>
            </a:r>
          </a:p>
          <a:p>
            <a:r>
              <a:rPr lang="en-US" dirty="0" smtClean="0"/>
              <a:t>Medical Care</a:t>
            </a:r>
          </a:p>
          <a:p>
            <a:r>
              <a:rPr lang="en-US" dirty="0" smtClean="0"/>
              <a:t>Limited Psychiatry</a:t>
            </a:r>
          </a:p>
          <a:p>
            <a:r>
              <a:rPr lang="en-US" dirty="0" smtClean="0"/>
              <a:t>Health </a:t>
            </a:r>
            <a:r>
              <a:rPr lang="en-US" dirty="0"/>
              <a:t>C</a:t>
            </a:r>
            <a:r>
              <a:rPr lang="en-US" dirty="0" smtClean="0"/>
              <a:t>oaching</a:t>
            </a:r>
          </a:p>
          <a:p>
            <a:r>
              <a:rPr lang="en-US" dirty="0" smtClean="0"/>
              <a:t>Group Sessions</a:t>
            </a:r>
          </a:p>
          <a:p>
            <a:pPr marL="0" indent="0">
              <a:buNone/>
            </a:pPr>
            <a:r>
              <a:rPr lang="en-US" dirty="0" err="1" smtClean="0"/>
              <a:t>TalkNow</a:t>
            </a:r>
            <a:r>
              <a:rPr lang="en-US" dirty="0" smtClean="0"/>
              <a:t> – 24/7 after hours support for urgent or emergency concerns</a:t>
            </a:r>
          </a:p>
          <a:p>
            <a:pPr marL="0" indent="0">
              <a:buNone/>
            </a:pPr>
            <a:r>
              <a:rPr lang="en-US" dirty="0" smtClean="0"/>
              <a:t>Download the app: </a:t>
            </a:r>
            <a:r>
              <a:rPr lang="en-US" dirty="0" smtClean="0">
                <a:hlinkClick r:id="rId2"/>
              </a:rPr>
              <a:t>https://students.wustl.edu/timelycare/</a:t>
            </a:r>
            <a:endParaRPr lang="en-US" dirty="0" smtClean="0"/>
          </a:p>
          <a:p>
            <a:pPr marL="0" indent="0">
              <a:buNone/>
            </a:pPr>
            <a:endParaRPr lang="en-US" dirty="0" smtClean="0"/>
          </a:p>
          <a:p>
            <a:pPr marL="0" indent="0">
              <a:buNone/>
            </a:pPr>
            <a:endParaRPr lang="en-US" dirty="0"/>
          </a:p>
        </p:txBody>
      </p:sp>
      <p:pic>
        <p:nvPicPr>
          <p:cNvPr id="4" name="Picture 2" descr="Thumbnail for Say Hello to Telehealth with TimelyCare -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59" y="411526"/>
            <a:ext cx="3440795" cy="127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80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SEAS template basic">
  <a:themeElements>
    <a:clrScheme name="Custom 1">
      <a:dk1>
        <a:sysClr val="windowText" lastClr="000000"/>
      </a:dk1>
      <a:lt1>
        <a:sysClr val="window" lastClr="FFFFFF"/>
      </a:lt1>
      <a:dk2>
        <a:srgbClr val="323232"/>
      </a:dk2>
      <a:lt2>
        <a:srgbClr val="E3DED1"/>
      </a:lt2>
      <a:accent1>
        <a:srgbClr val="840C09"/>
      </a:accent1>
      <a:accent2>
        <a:srgbClr val="088389"/>
      </a:accent2>
      <a:accent3>
        <a:srgbClr val="0B1756"/>
      </a:accent3>
      <a:accent4>
        <a:srgbClr val="72B0D7"/>
      </a:accent4>
      <a:accent5>
        <a:srgbClr val="E8610A"/>
      </a:accent5>
      <a:accent6>
        <a:srgbClr val="D39E20"/>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gineering template 1 2019" id="{44A580EF-C93F-3B48-B97D-CE0ADE01EF90}" vid="{72AE35E2-A3CB-2449-83CC-6133B79C0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rogress Repor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a:themeElements>
    <a:clrScheme name="Default">
      <a:dk1>
        <a:srgbClr val="000000"/>
      </a:dk1>
      <a:lt1>
        <a:srgbClr val="0076A3"/>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C77BB03A320447B843588D36154041" ma:contentTypeVersion="3" ma:contentTypeDescription="Create a new document." ma:contentTypeScope="" ma:versionID="fa6cca34e72f47d7629efc067aca808a">
  <xsd:schema xmlns:xsd="http://www.w3.org/2001/XMLSchema" xmlns:xs="http://www.w3.org/2001/XMLSchema" xmlns:p="http://schemas.microsoft.com/office/2006/metadata/properties" xmlns:ns1="http://schemas.microsoft.com/sharepoint/v3" targetNamespace="http://schemas.microsoft.com/office/2006/metadata/properties" ma:root="true" ma:fieldsID="3b7cd0b5557582b2c868d22c8aec35e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9670BCF-D338-4618-B264-7C1F0A1EF224}">
  <ds:schemaRefs>
    <ds:schemaRef ds:uri="http://schemas.microsoft.com/sharepoint/v3/contenttype/forms"/>
  </ds:schemaRefs>
</ds:datastoreItem>
</file>

<file path=customXml/itemProps2.xml><?xml version="1.0" encoding="utf-8"?>
<ds:datastoreItem xmlns:ds="http://schemas.openxmlformats.org/officeDocument/2006/customXml" ds:itemID="{5B31CD47-1146-4884-9DB0-30571E8F4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B3A51A-D65C-4205-8A70-793E1F6A4172}">
  <ds:schemaRefs>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Engineering-template-1</Template>
  <TotalTime>1455</TotalTime>
  <Words>5548</Words>
  <Application>Microsoft Office PowerPoint</Application>
  <PresentationFormat>On-screen Show (4:3)</PresentationFormat>
  <Paragraphs>820</Paragraphs>
  <Slides>69</Slides>
  <Notes>36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69</vt:i4>
      </vt:variant>
    </vt:vector>
  </HeadingPairs>
  <TitlesOfParts>
    <vt:vector size="90" baseType="lpstr">
      <vt:lpstr>ＭＳ Ｐゴシック</vt:lpstr>
      <vt:lpstr>Arial</vt:lpstr>
      <vt:lpstr>Avenir LT Std 35 Light</vt:lpstr>
      <vt:lpstr>Avenir LT Std 55 Roman</vt:lpstr>
      <vt:lpstr>Calibri</vt:lpstr>
      <vt:lpstr>Calibri Light</vt:lpstr>
      <vt:lpstr>Georgia</vt:lpstr>
      <vt:lpstr>Helvetica Neue</vt:lpstr>
      <vt:lpstr>Rockwell</vt:lpstr>
      <vt:lpstr>Source Sans Pro</vt:lpstr>
      <vt:lpstr>Source Sans Pro Black</vt:lpstr>
      <vt:lpstr>Source Sans Pro Light</vt:lpstr>
      <vt:lpstr>Times New Roman</vt:lpstr>
      <vt:lpstr>Wingdings</vt:lpstr>
      <vt:lpstr>Wingdings 2</vt:lpstr>
      <vt:lpstr>SEAS template basic</vt:lpstr>
      <vt:lpstr>Office Theme</vt:lpstr>
      <vt:lpstr>1_Office Theme</vt:lpstr>
      <vt:lpstr>2_Office Theme</vt:lpstr>
      <vt:lpstr>Default</vt:lpstr>
      <vt:lpstr>3_Office Theme</vt:lpstr>
      <vt:lpstr>McKelvey Staff Council Town Hall </vt:lpstr>
      <vt:lpstr>Dean, Aaron Bobick</vt:lpstr>
      <vt:lpstr>New Staff Hires in the Past Year</vt:lpstr>
      <vt:lpstr>Mental Health Resources</vt:lpstr>
      <vt:lpstr>Habif Health and Wellness Center</vt:lpstr>
      <vt:lpstr>PowerPoint Presentation</vt:lpstr>
      <vt:lpstr>Individual Counseling</vt:lpstr>
      <vt:lpstr>Treatment Options and Scope of Services</vt:lpstr>
      <vt:lpstr>PowerPoint Presentation</vt:lpstr>
      <vt:lpstr>For Crisis</vt:lpstr>
      <vt:lpstr>PowerPoint Presentation</vt:lpstr>
      <vt:lpstr>Spring 2022 Group Therapy Offerings</vt:lpstr>
      <vt:lpstr>Let’s Talk find the zoom link via: https://students.wustl.edu/lets-talk/ </vt:lpstr>
      <vt:lpstr>PowerPoint Presentation</vt:lpstr>
      <vt:lpstr>Questions?</vt:lpstr>
      <vt:lpstr>McKelvey DEI Committee</vt:lpstr>
      <vt:lpstr>Committee Timeline 2021 </vt:lpstr>
      <vt:lpstr>Initial Committee Leadership</vt:lpstr>
      <vt:lpstr>Committee Members</vt:lpstr>
      <vt:lpstr>Initial Committee Charge</vt:lpstr>
      <vt:lpstr>Committee Working Groups </vt:lpstr>
      <vt:lpstr>Committee Timeline 2021 </vt:lpstr>
      <vt:lpstr>Current Committee Leadership</vt:lpstr>
      <vt:lpstr>Committee Timeline 2022 </vt:lpstr>
      <vt:lpstr>Guiding Principles (in progress)</vt:lpstr>
      <vt:lpstr>Committee Working Groups </vt:lpstr>
      <vt:lpstr>DEI Strategic Plan (just starting)</vt:lpstr>
      <vt:lpstr>Ariana Jasarevic</vt:lpstr>
      <vt:lpstr>PowerPoint Presentation</vt:lpstr>
      <vt:lpstr>Other updates:</vt:lpstr>
      <vt:lpstr>PowerPoint Presentation</vt:lpstr>
      <vt:lpstr>PowerPoint Presentation</vt:lpstr>
      <vt:lpstr>Ditch your yellow/red permit to save HUNDREDS to THOUSANDS! </vt:lpstr>
      <vt:lpstr>What would you do with  the extra money?</vt:lpstr>
      <vt:lpstr>Do it for your health &amp; wellbeing!</vt:lpstr>
      <vt:lpstr>PowerPoint Presentation</vt:lpstr>
      <vt:lpstr> Ride matching &amp; trip planning platform </vt:lpstr>
      <vt:lpstr> </vt:lpstr>
      <vt:lpstr>Guaranteed Ride Home</vt:lpstr>
      <vt:lpstr>Occasional Parking Program</vt:lpstr>
      <vt:lpstr>CarShare Rent a car 24/7 for $5/hour from designated spots on campus! </vt:lpstr>
      <vt:lpstr>Active Commuter Hub in the Schnuck Pavilion</vt:lpstr>
      <vt:lpstr>YOU HAVE OPTIONS</vt:lpstr>
      <vt:lpstr>Bearly Drivers Carpool</vt:lpstr>
      <vt:lpstr>Metro: You Can Do It!</vt:lpstr>
      <vt:lpstr>MetroLink Stations and Park &amp; Rides</vt:lpstr>
      <vt:lpstr>Cycling</vt:lpstr>
      <vt:lpstr>WashU Shuttles</vt:lpstr>
      <vt:lpstr>Want to learn more?</vt:lpstr>
      <vt:lpstr>SUSTAINABILITY AT WASHU VISION 2030</vt:lpstr>
      <vt:lpstr>DEFINITIONS OF SUSTAINABILITY</vt:lpstr>
      <vt:lpstr>Office of Sustainability</vt:lpstr>
      <vt:lpstr>Embedded Staff/Extended Circle</vt:lpstr>
      <vt:lpstr>The Green Office Program</vt:lpstr>
      <vt:lpstr>What is The Green Office Program?</vt:lpstr>
      <vt:lpstr>Program Goals</vt:lpstr>
      <vt:lpstr>Key Components</vt:lpstr>
      <vt:lpstr>Certification Levels</vt:lpstr>
      <vt:lpstr>Checklist Categories</vt:lpstr>
      <vt:lpstr>P12: Green Catering </vt:lpstr>
      <vt:lpstr>W1: Community or Hanging Trash Bins</vt:lpstr>
      <vt:lpstr>P11: Bottled Water </vt:lpstr>
      <vt:lpstr>T1: Alternative Transportation</vt:lpstr>
      <vt:lpstr>T3: U Pass </vt:lpstr>
      <vt:lpstr>T7: Bearly Drivers Program</vt:lpstr>
      <vt:lpstr>T9: Enterprise Car Share</vt:lpstr>
      <vt:lpstr>A5: Green Monday Pledge</vt:lpstr>
      <vt:lpstr>Office Resources</vt:lpstr>
      <vt:lpstr>Thank you for joining us!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McKelvey Staff Council Town Hall</dc:title>
  <dc:creator>Voumard, Nicole</dc:creator>
  <cp:lastModifiedBy>Samantha Lacy</cp:lastModifiedBy>
  <cp:revision>16</cp:revision>
  <dcterms:created xsi:type="dcterms:W3CDTF">2022-03-15T17:00:51Z</dcterms:created>
  <dcterms:modified xsi:type="dcterms:W3CDTF">2022-03-21T19:08:10Z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0x0101003AC77BB03A320447B843588D36154041</vt:lpwstr>
  </property>
</Properties>
</file>